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y="5143500" cx="9144000"/>
  <p:notesSz cx="6858000" cy="9144000"/>
  <p:embeddedFontLst>
    <p:embeddedFont>
      <p:font typeface="Libre Franklin"/>
      <p:regular r:id="rId36"/>
      <p:bold r:id="rId37"/>
      <p:italic r:id="rId38"/>
      <p:boldItalic r:id="rId39"/>
    </p:embeddedFont>
    <p:embeddedFont>
      <p:font typeface="Libre Franklin ExtraLight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44" roundtripDataSignature="AMtx7mj/AeYK6mnNT47p6JRAUxQs45NM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7871F35-60B7-4AAC-8C78-C6B669B803B7}">
  <a:tblStyle styleId="{B7871F35-60B7-4AAC-8C78-C6B669B803B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AE6E6"/>
          </a:solidFill>
        </a:fill>
      </a:tcStyle>
    </a:wholeTbl>
    <a:band1H>
      <a:tcTxStyle b="off" i="off"/>
      <a:tcStyle>
        <a:fill>
          <a:solidFill>
            <a:srgbClr val="F4CAC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F4CACA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  <a:tblStyle styleId="{F9656EB5-DDA1-4252-9F67-B40980C5A01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ibreFranklinExtraLight-regular.fntdata"/><Relationship Id="rId20" Type="http://schemas.openxmlformats.org/officeDocument/2006/relationships/slide" Target="slides/slide14.xml"/><Relationship Id="rId42" Type="http://schemas.openxmlformats.org/officeDocument/2006/relationships/font" Target="fonts/LibreFranklinExtraLight-italic.fntdata"/><Relationship Id="rId41" Type="http://schemas.openxmlformats.org/officeDocument/2006/relationships/font" Target="fonts/LibreFranklinExtraLight-bold.fntdata"/><Relationship Id="rId22" Type="http://schemas.openxmlformats.org/officeDocument/2006/relationships/slide" Target="slides/slide16.xml"/><Relationship Id="rId44" Type="http://customschemas.google.com/relationships/presentationmetadata" Target="metadata"/><Relationship Id="rId21" Type="http://schemas.openxmlformats.org/officeDocument/2006/relationships/slide" Target="slides/slide15.xml"/><Relationship Id="rId43" Type="http://schemas.openxmlformats.org/officeDocument/2006/relationships/font" Target="fonts/LibreFranklinExtraLight-bold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LibreFranklin-bold.fntdata"/><Relationship Id="rId14" Type="http://schemas.openxmlformats.org/officeDocument/2006/relationships/slide" Target="slides/slide8.xml"/><Relationship Id="rId36" Type="http://schemas.openxmlformats.org/officeDocument/2006/relationships/font" Target="fonts/LibreFranklin-regular.fntdata"/><Relationship Id="rId17" Type="http://schemas.openxmlformats.org/officeDocument/2006/relationships/slide" Target="slides/slide11.xml"/><Relationship Id="rId39" Type="http://schemas.openxmlformats.org/officeDocument/2006/relationships/font" Target="fonts/LibreFranklin-boldItalic.fntdata"/><Relationship Id="rId16" Type="http://schemas.openxmlformats.org/officeDocument/2006/relationships/slide" Target="slides/slide10.xml"/><Relationship Id="rId38" Type="http://schemas.openxmlformats.org/officeDocument/2006/relationships/font" Target="fonts/LibreFranklin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4" name="Google Shape;204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3" name="Google Shape;213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1" name="Google Shape;221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0" name="Google Shape;230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9" name="Google Shape;239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9" name="Google Shape;249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7e7ce168738d2b8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7" name="Google Shape;257;g7e7ce168738d2b8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1947098c9b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1947098c9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31947098c9b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1947098c9b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1947098c9b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31947098c9b_0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195c7a72e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195c7a72e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g3195c7a72e4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1947098c9b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1947098c9b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g31947098c9b_0_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1947098c9b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1947098c9b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g31947098c9b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194d83115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194d83115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g3194d831154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194d831154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194d831154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g3194d831154_0_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195c7a72e4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195c7a72e4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g3195c7a72e4_0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194d831154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3194d831154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g3194d831154_0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194d831154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194d831154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g3194d831154_0_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194d831154_0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3194d831154_0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g3194d831154_0_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1947098c9b_0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31947098c9b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g31947098c9b_0_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1947098c9b_0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1947098c9b_0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g31947098c9b_0_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showMasterSp="0">
  <p:cSld name="Diapositive de titr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/>
          <p:nvPr>
            <p:ph idx="2" type="pic"/>
          </p:nvPr>
        </p:nvSpPr>
        <p:spPr>
          <a:xfrm>
            <a:off x="1331913" y="0"/>
            <a:ext cx="7812087" cy="4948238"/>
          </a:xfrm>
          <a:prstGeom prst="rect">
            <a:avLst/>
          </a:prstGeom>
          <a:noFill/>
          <a:ln>
            <a:noFill/>
          </a:ln>
        </p:spPr>
      </p:sp>
      <p:sp>
        <p:nvSpPr>
          <p:cNvPr id="19" name="Google Shape;19;p17"/>
          <p:cNvSpPr txBox="1"/>
          <p:nvPr>
            <p:ph type="ctrTitle"/>
          </p:nvPr>
        </p:nvSpPr>
        <p:spPr>
          <a:xfrm>
            <a:off x="6405563" y="786535"/>
            <a:ext cx="2738437" cy="2338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6800" lIns="216000" spcFirstLastPara="1" rIns="7200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ibre Franklin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" type="subTitle"/>
          </p:nvPr>
        </p:nvSpPr>
        <p:spPr>
          <a:xfrm>
            <a:off x="4576763" y="3124922"/>
            <a:ext cx="1828800" cy="15684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0000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15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1" name="Google Shape;2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647" y="80283"/>
            <a:ext cx="1175301" cy="50865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7"/>
          <p:cNvSpPr txBox="1"/>
          <p:nvPr>
            <p:ph idx="3" type="body"/>
          </p:nvPr>
        </p:nvSpPr>
        <p:spPr>
          <a:xfrm>
            <a:off x="6400800" y="4683125"/>
            <a:ext cx="1828800" cy="4603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990"/>
              <a:buNone/>
              <a:defRPr sz="1100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31469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4" type="body"/>
          </p:nvPr>
        </p:nvSpPr>
        <p:spPr>
          <a:xfrm>
            <a:off x="82550" y="4440264"/>
            <a:ext cx="698500" cy="5079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68605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630"/>
              <a:buFont typeface="Arial"/>
              <a:buChar char="•"/>
              <a:defRPr sz="7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31469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4" orient="horz" pos="123">
          <p15:clr>
            <a:srgbClr val="FBAE40"/>
          </p15:clr>
        </p15:guide>
        <p15:guide id="5" orient="horz" pos="3117">
          <p15:clr>
            <a:srgbClr val="FBAE40"/>
          </p15:clr>
        </p15:guide>
        <p15:guide id="6" pos="83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>
  <p:cSld name="Deux contenus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6"/>
          <p:cNvSpPr txBox="1"/>
          <p:nvPr>
            <p:ph idx="1" type="body"/>
          </p:nvPr>
        </p:nvSpPr>
        <p:spPr>
          <a:xfrm>
            <a:off x="904875" y="1563688"/>
            <a:ext cx="3671466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0000" spcFirstLastPara="1" rIns="91425" wrap="square" tIns="45700">
            <a:normAutofit/>
          </a:bodyPr>
          <a:lstStyle>
            <a:lvl1pPr indent="-33147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2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31469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26"/>
          <p:cNvSpPr txBox="1"/>
          <p:nvPr>
            <p:ph idx="2" type="body"/>
          </p:nvPr>
        </p:nvSpPr>
        <p:spPr>
          <a:xfrm>
            <a:off x="4959772" y="1563688"/>
            <a:ext cx="3671466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0000" spcFirstLastPara="1" rIns="91425" wrap="square" tIns="45700">
            <a:normAutofit/>
          </a:bodyPr>
          <a:lstStyle>
            <a:lvl1pPr indent="-33147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2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31469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6"/>
          <p:cNvSpPr txBox="1"/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180000" spcFirstLastPara="1" rIns="7200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6"/>
          <p:cNvSpPr txBox="1"/>
          <p:nvPr>
            <p:ph idx="10" type="dt"/>
          </p:nvPr>
        </p:nvSpPr>
        <p:spPr>
          <a:xfrm rot="-5400000">
            <a:off x="-1221413" y="2778452"/>
            <a:ext cx="3341052" cy="911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6"/>
          <p:cNvSpPr txBox="1"/>
          <p:nvPr>
            <p:ph idx="11" type="ftr"/>
          </p:nvPr>
        </p:nvSpPr>
        <p:spPr>
          <a:xfrm rot="-5400000">
            <a:off x="7115989" y="1874064"/>
            <a:ext cx="3543260" cy="512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6"/>
          <p:cNvSpPr txBox="1"/>
          <p:nvPr>
            <p:ph idx="12" type="sldNum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>
  <p:cSld name="Titre seul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7"/>
          <p:cNvSpPr txBox="1"/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180000" spcFirstLastPara="1" rIns="7200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7"/>
          <p:cNvSpPr txBox="1"/>
          <p:nvPr>
            <p:ph idx="10" type="dt"/>
          </p:nvPr>
        </p:nvSpPr>
        <p:spPr>
          <a:xfrm rot="-5400000">
            <a:off x="-1221413" y="2778452"/>
            <a:ext cx="3341052" cy="911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7"/>
          <p:cNvSpPr txBox="1"/>
          <p:nvPr>
            <p:ph idx="11" type="ftr"/>
          </p:nvPr>
        </p:nvSpPr>
        <p:spPr>
          <a:xfrm rot="-5400000">
            <a:off x="7115989" y="1874064"/>
            <a:ext cx="3543260" cy="512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7"/>
          <p:cNvSpPr txBox="1"/>
          <p:nvPr>
            <p:ph idx="12" type="sldNum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re seul">
  <p:cSld name="1_Titre seul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8"/>
          <p:cNvSpPr/>
          <p:nvPr>
            <p:ph idx="2" type="pic"/>
          </p:nvPr>
        </p:nvSpPr>
        <p:spPr>
          <a:xfrm>
            <a:off x="904875" y="0"/>
            <a:ext cx="8239125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8"/>
          <p:cNvSpPr txBox="1"/>
          <p:nvPr>
            <p:ph type="title"/>
          </p:nvPr>
        </p:nvSpPr>
        <p:spPr>
          <a:xfrm>
            <a:off x="6405563" y="2571750"/>
            <a:ext cx="2738437" cy="21113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6800" lIns="180000" spcFirstLastPara="1" rIns="7200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8"/>
          <p:cNvSpPr txBox="1"/>
          <p:nvPr>
            <p:ph idx="10" type="dt"/>
          </p:nvPr>
        </p:nvSpPr>
        <p:spPr>
          <a:xfrm rot="-5400000">
            <a:off x="-1221413" y="2778452"/>
            <a:ext cx="3341052" cy="911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8"/>
          <p:cNvSpPr txBox="1"/>
          <p:nvPr>
            <p:ph idx="11" type="ftr"/>
          </p:nvPr>
        </p:nvSpPr>
        <p:spPr>
          <a:xfrm rot="-5400000">
            <a:off x="7115989" y="1874064"/>
            <a:ext cx="3543260" cy="512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8"/>
          <p:cNvSpPr txBox="1"/>
          <p:nvPr>
            <p:ph idx="12" type="sldNum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re seul">
  <p:cSld name="2_Titre seul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9"/>
          <p:cNvSpPr/>
          <p:nvPr>
            <p:ph idx="2" type="pic"/>
          </p:nvPr>
        </p:nvSpPr>
        <p:spPr>
          <a:xfrm>
            <a:off x="904875" y="0"/>
            <a:ext cx="7726363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29"/>
          <p:cNvSpPr txBox="1"/>
          <p:nvPr>
            <p:ph idx="10" type="dt"/>
          </p:nvPr>
        </p:nvSpPr>
        <p:spPr>
          <a:xfrm rot="-5400000">
            <a:off x="-1221413" y="2778452"/>
            <a:ext cx="3341052" cy="911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9"/>
          <p:cNvSpPr txBox="1"/>
          <p:nvPr>
            <p:ph idx="11" type="ftr"/>
          </p:nvPr>
        </p:nvSpPr>
        <p:spPr>
          <a:xfrm rot="-5400000">
            <a:off x="7115989" y="1874064"/>
            <a:ext cx="3543260" cy="512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9"/>
          <p:cNvSpPr txBox="1"/>
          <p:nvPr>
            <p:ph idx="12" type="sldNum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re seul">
  <p:cSld name="3_Titre seul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0"/>
          <p:cNvSpPr/>
          <p:nvPr>
            <p:ph idx="2" type="pic"/>
          </p:nvPr>
        </p:nvSpPr>
        <p:spPr>
          <a:xfrm>
            <a:off x="904875" y="3114674"/>
            <a:ext cx="8239125" cy="2028825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30"/>
          <p:cNvSpPr txBox="1"/>
          <p:nvPr>
            <p:ph idx="1" type="body"/>
          </p:nvPr>
        </p:nvSpPr>
        <p:spPr>
          <a:xfrm>
            <a:off x="904875" y="1563688"/>
            <a:ext cx="7646988" cy="1436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0000" spcFirstLastPara="1" rIns="91425" wrap="square" tIns="45700">
            <a:normAutofit/>
          </a:bodyPr>
          <a:lstStyle>
            <a:lvl1pPr indent="-33147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2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31469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30"/>
          <p:cNvSpPr txBox="1"/>
          <p:nvPr>
            <p:ph idx="10" type="dt"/>
          </p:nvPr>
        </p:nvSpPr>
        <p:spPr>
          <a:xfrm rot="-5400000">
            <a:off x="-1221413" y="2778452"/>
            <a:ext cx="3341052" cy="911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0"/>
          <p:cNvSpPr txBox="1"/>
          <p:nvPr>
            <p:ph idx="11" type="ftr"/>
          </p:nvPr>
        </p:nvSpPr>
        <p:spPr>
          <a:xfrm rot="-5400000">
            <a:off x="7115989" y="1874064"/>
            <a:ext cx="3543260" cy="512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0"/>
          <p:cNvSpPr txBox="1"/>
          <p:nvPr>
            <p:ph idx="12" type="sldNum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11" name="Google Shape;111;p30"/>
          <p:cNvSpPr txBox="1"/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180000" spcFirstLastPara="1" rIns="7200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1"/>
          <p:cNvSpPr txBox="1"/>
          <p:nvPr>
            <p:ph idx="10" type="dt"/>
          </p:nvPr>
        </p:nvSpPr>
        <p:spPr>
          <a:xfrm rot="-5400000">
            <a:off x="-1221413" y="2778452"/>
            <a:ext cx="3341052" cy="911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1"/>
          <p:cNvSpPr txBox="1"/>
          <p:nvPr>
            <p:ph idx="11" type="ftr"/>
          </p:nvPr>
        </p:nvSpPr>
        <p:spPr>
          <a:xfrm rot="-5400000">
            <a:off x="7115989" y="1874064"/>
            <a:ext cx="3543260" cy="512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1"/>
          <p:cNvSpPr txBox="1"/>
          <p:nvPr>
            <p:ph idx="12" type="sldNum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>
  <p:cSld name="Titre et contenu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 txBox="1"/>
          <p:nvPr>
            <p:ph idx="1" type="body"/>
          </p:nvPr>
        </p:nvSpPr>
        <p:spPr>
          <a:xfrm>
            <a:off x="904875" y="1563688"/>
            <a:ext cx="7726500" cy="3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0000" spcFirstLastPara="1" rIns="91425" wrap="square" tIns="45700">
            <a:normAutofit/>
          </a:bodyPr>
          <a:lstStyle>
            <a:lvl1pPr indent="-33147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2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31469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180000" spcFirstLastPara="1" rIns="7200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0" type="dt"/>
          </p:nvPr>
        </p:nvSpPr>
        <p:spPr>
          <a:xfrm rot="-5400000">
            <a:off x="-1221413" y="2778452"/>
            <a:ext cx="3341052" cy="911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11" type="ftr"/>
          </p:nvPr>
        </p:nvSpPr>
        <p:spPr>
          <a:xfrm rot="-5400000">
            <a:off x="7115989" y="1874064"/>
            <a:ext cx="3543260" cy="512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2" type="sldNum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>
  <p:cSld name="Titre de section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9"/>
          <p:cNvSpPr txBox="1"/>
          <p:nvPr>
            <p:ph type="title"/>
          </p:nvPr>
        </p:nvSpPr>
        <p:spPr>
          <a:xfrm>
            <a:off x="4572000" y="777875"/>
            <a:ext cx="4058920" cy="1793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180000" spcFirstLastPara="1" rIns="7200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9"/>
          <p:cNvSpPr txBox="1"/>
          <p:nvPr>
            <p:ph idx="1" type="body"/>
          </p:nvPr>
        </p:nvSpPr>
        <p:spPr>
          <a:xfrm>
            <a:off x="4572000" y="2571750"/>
            <a:ext cx="4058920" cy="2156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0000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2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918F8F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15"/>
              <a:buNone/>
              <a:defRPr sz="1350">
                <a:solidFill>
                  <a:srgbClr val="918F8F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9pPr>
          </a:lstStyle>
          <a:p/>
        </p:txBody>
      </p:sp>
      <p:sp>
        <p:nvSpPr>
          <p:cNvPr id="34" name="Google Shape;34;p19"/>
          <p:cNvSpPr/>
          <p:nvPr>
            <p:ph idx="2" type="pic"/>
          </p:nvPr>
        </p:nvSpPr>
        <p:spPr>
          <a:xfrm>
            <a:off x="904875" y="0"/>
            <a:ext cx="3667125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19"/>
          <p:cNvSpPr txBox="1"/>
          <p:nvPr>
            <p:ph idx="10" type="dt"/>
          </p:nvPr>
        </p:nvSpPr>
        <p:spPr>
          <a:xfrm rot="-5400000">
            <a:off x="-1221413" y="2778452"/>
            <a:ext cx="3341052" cy="911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11" type="ftr"/>
          </p:nvPr>
        </p:nvSpPr>
        <p:spPr>
          <a:xfrm rot="-5400000">
            <a:off x="7115989" y="1874064"/>
            <a:ext cx="3543260" cy="512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9"/>
          <p:cNvSpPr txBox="1"/>
          <p:nvPr>
            <p:ph idx="12" type="sldNum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re de section">
  <p:cSld name="2_Titre de sec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0"/>
          <p:cNvSpPr txBox="1"/>
          <p:nvPr>
            <p:ph type="title"/>
          </p:nvPr>
        </p:nvSpPr>
        <p:spPr>
          <a:xfrm>
            <a:off x="4572000" y="777875"/>
            <a:ext cx="4058920" cy="1793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180000" spcFirstLastPara="1" rIns="7200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0"/>
          <p:cNvSpPr txBox="1"/>
          <p:nvPr>
            <p:ph idx="1" type="body"/>
          </p:nvPr>
        </p:nvSpPr>
        <p:spPr>
          <a:xfrm>
            <a:off x="4572000" y="2571750"/>
            <a:ext cx="4058920" cy="2156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0000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2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918F8F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15"/>
              <a:buNone/>
              <a:defRPr sz="1350">
                <a:solidFill>
                  <a:srgbClr val="918F8F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9pPr>
          </a:lstStyle>
          <a:p/>
        </p:txBody>
      </p:sp>
      <p:sp>
        <p:nvSpPr>
          <p:cNvPr id="42" name="Google Shape;42;p20"/>
          <p:cNvSpPr/>
          <p:nvPr>
            <p:ph idx="2" type="pic"/>
          </p:nvPr>
        </p:nvSpPr>
        <p:spPr>
          <a:xfrm>
            <a:off x="904875" y="0"/>
            <a:ext cx="3667125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20"/>
          <p:cNvSpPr txBox="1"/>
          <p:nvPr>
            <p:ph idx="10" type="dt"/>
          </p:nvPr>
        </p:nvSpPr>
        <p:spPr>
          <a:xfrm rot="-5400000">
            <a:off x="-1221413" y="2778452"/>
            <a:ext cx="3341052" cy="911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11" type="ftr"/>
          </p:nvPr>
        </p:nvSpPr>
        <p:spPr>
          <a:xfrm rot="-5400000">
            <a:off x="7115989" y="1874064"/>
            <a:ext cx="3543260" cy="512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0"/>
          <p:cNvSpPr txBox="1"/>
          <p:nvPr>
            <p:ph idx="12" type="sldNum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re de section">
  <p:cSld name="1_Titre de sec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1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1"/>
          <p:cNvSpPr txBox="1"/>
          <p:nvPr>
            <p:ph type="title"/>
          </p:nvPr>
        </p:nvSpPr>
        <p:spPr>
          <a:xfrm>
            <a:off x="4572000" y="777875"/>
            <a:ext cx="4058920" cy="1793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180000" spcFirstLastPara="1" rIns="7200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1"/>
          <p:cNvSpPr txBox="1"/>
          <p:nvPr>
            <p:ph idx="1" type="body"/>
          </p:nvPr>
        </p:nvSpPr>
        <p:spPr>
          <a:xfrm>
            <a:off x="4572000" y="2571750"/>
            <a:ext cx="4058920" cy="2156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0000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2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918F8F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15"/>
              <a:buNone/>
              <a:defRPr sz="1350">
                <a:solidFill>
                  <a:srgbClr val="918F8F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9pPr>
          </a:lstStyle>
          <a:p/>
        </p:txBody>
      </p:sp>
      <p:sp>
        <p:nvSpPr>
          <p:cNvPr id="50" name="Google Shape;50;p21"/>
          <p:cNvSpPr/>
          <p:nvPr>
            <p:ph idx="2" type="pic"/>
          </p:nvPr>
        </p:nvSpPr>
        <p:spPr>
          <a:xfrm>
            <a:off x="904875" y="0"/>
            <a:ext cx="3667125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21"/>
          <p:cNvSpPr txBox="1"/>
          <p:nvPr>
            <p:ph idx="10" type="dt"/>
          </p:nvPr>
        </p:nvSpPr>
        <p:spPr>
          <a:xfrm rot="-5400000">
            <a:off x="-1221413" y="2778452"/>
            <a:ext cx="3341052" cy="911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 rot="-5400000">
            <a:off x="7115989" y="1874064"/>
            <a:ext cx="3543260" cy="512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re et contenu">
  <p:cSld name="1_Titre et contenu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idx="1" type="body"/>
          </p:nvPr>
        </p:nvSpPr>
        <p:spPr>
          <a:xfrm>
            <a:off x="904875" y="1563688"/>
            <a:ext cx="4581525" cy="3386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0000" spcFirstLastPara="1" rIns="91425" wrap="square" tIns="45700">
            <a:normAutofit/>
          </a:bodyPr>
          <a:lstStyle>
            <a:lvl1pPr indent="-33147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2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31469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22"/>
          <p:cNvSpPr/>
          <p:nvPr>
            <p:ph idx="2" type="pic"/>
          </p:nvPr>
        </p:nvSpPr>
        <p:spPr>
          <a:xfrm>
            <a:off x="5486400" y="0"/>
            <a:ext cx="3144838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22"/>
          <p:cNvSpPr txBox="1"/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180000" spcFirstLastPara="1" rIns="7200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2"/>
          <p:cNvSpPr txBox="1"/>
          <p:nvPr>
            <p:ph idx="10" type="dt"/>
          </p:nvPr>
        </p:nvSpPr>
        <p:spPr>
          <a:xfrm rot="-5400000">
            <a:off x="-1221413" y="2778452"/>
            <a:ext cx="3341052" cy="911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1" type="ftr"/>
          </p:nvPr>
        </p:nvSpPr>
        <p:spPr>
          <a:xfrm rot="-5400000">
            <a:off x="7115989" y="1874064"/>
            <a:ext cx="3543260" cy="512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2" type="sldNum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re et contenu">
  <p:cSld name="2_Titre et contenu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/>
          <p:nvPr>
            <p:ph idx="2" type="pic"/>
          </p:nvPr>
        </p:nvSpPr>
        <p:spPr>
          <a:xfrm>
            <a:off x="904875" y="0"/>
            <a:ext cx="3144838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23"/>
          <p:cNvSpPr txBox="1"/>
          <p:nvPr>
            <p:ph idx="1" type="body"/>
          </p:nvPr>
        </p:nvSpPr>
        <p:spPr>
          <a:xfrm>
            <a:off x="4049395" y="1563688"/>
            <a:ext cx="4581525" cy="3386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0000" spcFirstLastPara="1" rIns="91425" wrap="square" tIns="45700">
            <a:normAutofit/>
          </a:bodyPr>
          <a:lstStyle>
            <a:lvl1pPr indent="-33147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2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31469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0" type="dt"/>
          </p:nvPr>
        </p:nvSpPr>
        <p:spPr>
          <a:xfrm rot="-5400000">
            <a:off x="-1221413" y="2778452"/>
            <a:ext cx="3341052" cy="911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3"/>
          <p:cNvSpPr txBox="1"/>
          <p:nvPr>
            <p:ph idx="11" type="ftr"/>
          </p:nvPr>
        </p:nvSpPr>
        <p:spPr>
          <a:xfrm rot="-5400000">
            <a:off x="7115989" y="1874064"/>
            <a:ext cx="3543260" cy="512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2" type="sldNum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67" name="Google Shape;67;p23"/>
          <p:cNvSpPr txBox="1"/>
          <p:nvPr>
            <p:ph type="title"/>
          </p:nvPr>
        </p:nvSpPr>
        <p:spPr>
          <a:xfrm>
            <a:off x="904876" y="131032"/>
            <a:ext cx="3144520" cy="107275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180000" spcFirstLastPara="1" rIns="7200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re et contenu">
  <p:cSld name="4_Titre et contenu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/>
          <p:nvPr>
            <p:ph idx="2" type="pic"/>
          </p:nvPr>
        </p:nvSpPr>
        <p:spPr>
          <a:xfrm>
            <a:off x="904875" y="0"/>
            <a:ext cx="3144838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24"/>
          <p:cNvSpPr txBox="1"/>
          <p:nvPr>
            <p:ph idx="1" type="body"/>
          </p:nvPr>
        </p:nvSpPr>
        <p:spPr>
          <a:xfrm>
            <a:off x="4049395" y="1563688"/>
            <a:ext cx="4581525" cy="3386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0000" spcFirstLastPara="1" rIns="91425" wrap="square" tIns="45700">
            <a:normAutofit/>
          </a:bodyPr>
          <a:lstStyle>
            <a:lvl1pPr indent="-33147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2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31469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0" type="dt"/>
          </p:nvPr>
        </p:nvSpPr>
        <p:spPr>
          <a:xfrm rot="-5400000">
            <a:off x="-1221413" y="2778452"/>
            <a:ext cx="3341052" cy="911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4"/>
          <p:cNvSpPr txBox="1"/>
          <p:nvPr>
            <p:ph idx="11" type="ftr"/>
          </p:nvPr>
        </p:nvSpPr>
        <p:spPr>
          <a:xfrm rot="-5400000">
            <a:off x="7115989" y="1874064"/>
            <a:ext cx="3543260" cy="512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2" type="sldNum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74" name="Google Shape;74;p24"/>
          <p:cNvSpPr txBox="1"/>
          <p:nvPr>
            <p:ph type="title"/>
          </p:nvPr>
        </p:nvSpPr>
        <p:spPr>
          <a:xfrm>
            <a:off x="4049395" y="131032"/>
            <a:ext cx="3144520" cy="107275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180000" spcFirstLastPara="1" rIns="7200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re et contenu">
  <p:cSld name="3_Titre et contenu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5"/>
          <p:cNvSpPr/>
          <p:nvPr>
            <p:ph idx="2" type="pic"/>
          </p:nvPr>
        </p:nvSpPr>
        <p:spPr>
          <a:xfrm>
            <a:off x="904875" y="1563688"/>
            <a:ext cx="3144838" cy="3579812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25"/>
          <p:cNvSpPr txBox="1"/>
          <p:nvPr>
            <p:ph idx="1" type="body"/>
          </p:nvPr>
        </p:nvSpPr>
        <p:spPr>
          <a:xfrm>
            <a:off x="4049395" y="1563688"/>
            <a:ext cx="4581525" cy="3386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0000" spcFirstLastPara="1" rIns="91425" wrap="square" tIns="45700">
            <a:normAutofit/>
          </a:bodyPr>
          <a:lstStyle>
            <a:lvl1pPr indent="-33147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2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31469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180000" spcFirstLastPara="1" rIns="7200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0" type="dt"/>
          </p:nvPr>
        </p:nvSpPr>
        <p:spPr>
          <a:xfrm rot="-5400000">
            <a:off x="-1221413" y="2778452"/>
            <a:ext cx="3341052" cy="911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11" type="ftr"/>
          </p:nvPr>
        </p:nvSpPr>
        <p:spPr>
          <a:xfrm rot="-5400000">
            <a:off x="7115989" y="1874064"/>
            <a:ext cx="3543260" cy="512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2" type="sldNum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180000" spcFirstLastPara="1" rIns="72000" wrap="square" tIns="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  <a:defRPr b="1" i="0" sz="3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0000" spcFirstLastPara="1" rIns="91425" wrap="square" tIns="45700">
            <a:normAutofit/>
          </a:bodyPr>
          <a:lstStyle>
            <a:lvl1pPr indent="-33147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4325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6"/>
          <p:cNvSpPr txBox="1"/>
          <p:nvPr>
            <p:ph idx="10" type="dt"/>
          </p:nvPr>
        </p:nvSpPr>
        <p:spPr>
          <a:xfrm rot="-5400000">
            <a:off x="-1221413" y="2778452"/>
            <a:ext cx="3341052" cy="911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 rot="-5400000">
            <a:off x="7115989" y="1874064"/>
            <a:ext cx="3543260" cy="512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15" name="Google Shape;15;p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30273" y="132334"/>
            <a:ext cx="653952" cy="28302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6"/>
          <p:cNvSpPr/>
          <p:nvPr/>
        </p:nvSpPr>
        <p:spPr>
          <a:xfrm rot="-5400000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126">
          <p15:clr>
            <a:srgbClr val="F26B43"/>
          </p15:clr>
        </p15:guide>
        <p15:guide id="3" pos="5602">
          <p15:clr>
            <a:srgbClr val="F26B43"/>
          </p15:clr>
        </p15:guide>
        <p15:guide id="4" pos="2880">
          <p15:clr>
            <a:srgbClr val="F26B43"/>
          </p15:clr>
        </p15:guide>
        <p15:guide id="5" orient="horz" pos="123">
          <p15:clr>
            <a:srgbClr val="F26B43"/>
          </p15:clr>
        </p15:guide>
        <p15:guide id="6" orient="horz" pos="3117">
          <p15:clr>
            <a:srgbClr val="F26B43"/>
          </p15:clr>
        </p15:guide>
        <p15:guide id="7" pos="570">
          <p15:clr>
            <a:srgbClr val="F26B43"/>
          </p15:clr>
        </p15:guide>
        <p15:guide id="8" pos="1155">
          <p15:clr>
            <a:srgbClr val="F26B43"/>
          </p15:clr>
        </p15:guide>
        <p15:guide id="9" pos="1728">
          <p15:clr>
            <a:srgbClr val="F26B43"/>
          </p15:clr>
        </p15:guide>
        <p15:guide id="10" pos="2304">
          <p15:clr>
            <a:srgbClr val="F26B43"/>
          </p15:clr>
        </p15:guide>
        <p15:guide id="11" pos="3456">
          <p15:clr>
            <a:srgbClr val="F26B43"/>
          </p15:clr>
        </p15:guide>
        <p15:guide id="12" pos="4035">
          <p15:clr>
            <a:srgbClr val="F26B43"/>
          </p15:clr>
        </p15:guide>
        <p15:guide id="13" pos="4608">
          <p15:clr>
            <a:srgbClr val="F26B43"/>
          </p15:clr>
        </p15:guide>
        <p15:guide id="14" pos="5180">
          <p15:clr>
            <a:srgbClr val="F26B43"/>
          </p15:clr>
        </p15:guide>
        <p15:guide id="15" orient="horz" pos="490">
          <p15:clr>
            <a:srgbClr val="F26B43"/>
          </p15:clr>
        </p15:guide>
        <p15:guide id="16" orient="horz" pos="985">
          <p15:clr>
            <a:srgbClr val="F26B43"/>
          </p15:clr>
        </p15:guide>
        <p15:guide id="17" orient="horz" pos="1475">
          <p15:clr>
            <a:srgbClr val="F26B43"/>
          </p15:clr>
        </p15:guide>
        <p15:guide id="18" orient="horz" pos="1962">
          <p15:clr>
            <a:srgbClr val="F26B43"/>
          </p15:clr>
        </p15:guide>
        <p15:guide id="19" orient="horz" pos="2458">
          <p15:clr>
            <a:srgbClr val="F26B43"/>
          </p15:clr>
        </p15:guide>
        <p15:guide id="20" orient="horz" pos="2950">
          <p15:clr>
            <a:srgbClr val="F26B43"/>
          </p15:clr>
        </p15:guide>
        <p15:guide id="21" pos="5437">
          <p15:clr>
            <a:srgbClr val="F26B43"/>
          </p15:clr>
        </p15:guide>
        <p15:guide id="22" orient="horz">
          <p15:clr>
            <a:srgbClr val="F26B43"/>
          </p15:clr>
        </p15:guide>
        <p15:guide id="23" pos="5760">
          <p15:clr>
            <a:srgbClr val="F26B43"/>
          </p15:clr>
        </p15:guide>
        <p15:guide id="24" orient="horz" pos="3240">
          <p15:clr>
            <a:srgbClr val="F26B43"/>
          </p15:clr>
        </p15:guide>
        <p15:guide id="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drive.google.com/file/d/1Adn69AwLKuGh5kGbMYYmLQCPqJ6i9E2N/view" TargetMode="External"/><Relationship Id="rId4" Type="http://schemas.openxmlformats.org/officeDocument/2006/relationships/image" Target="../media/image3.jpg"/><Relationship Id="rId5" Type="http://schemas.openxmlformats.org/officeDocument/2006/relationships/hyperlink" Target="http://drive.google.com/file/d/1ZCSKgKHFjO2FQRd49jVXBw60AiHSGjXM/view" TargetMode="External"/><Relationship Id="rId6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pmc.ncbi.nlm.nih.gov/articles/PMC2174039/table/tbl2/#tfn3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drive.google.com/file/d/1ihiEnvwFT3dMvdGvZ2SN17855moh1_Jx/view" TargetMode="External"/><Relationship Id="rId4" Type="http://schemas.openxmlformats.org/officeDocument/2006/relationships/image" Target="../media/image2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png"/><Relationship Id="rId4" Type="http://schemas.openxmlformats.org/officeDocument/2006/relationships/image" Target="../media/image1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"/>
          <p:cNvSpPr txBox="1"/>
          <p:nvPr>
            <p:ph type="ctrTitle"/>
          </p:nvPr>
        </p:nvSpPr>
        <p:spPr>
          <a:xfrm>
            <a:off x="6405563" y="786535"/>
            <a:ext cx="2738400" cy="233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6800" lIns="216000" spcFirstLastPara="1" rIns="7200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ibre Franklin"/>
              <a:buNone/>
            </a:pPr>
            <a:r>
              <a:rPr lang="fr-FR" sz="3000"/>
              <a:t>Présentation article scientifique</a:t>
            </a:r>
            <a:endParaRPr sz="3000"/>
          </a:p>
        </p:txBody>
      </p:sp>
      <p:sp>
        <p:nvSpPr>
          <p:cNvPr id="121" name="Google Shape;121;p1"/>
          <p:cNvSpPr txBox="1"/>
          <p:nvPr>
            <p:ph idx="1" type="subTitle"/>
          </p:nvPr>
        </p:nvSpPr>
        <p:spPr>
          <a:xfrm>
            <a:off x="2570672" y="3124921"/>
            <a:ext cx="3834891" cy="167999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0000" spcFirstLastPara="1" rIns="91425" wrap="square" tIns="45700">
            <a:normAutofit fontScale="6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0000"/>
              <a:buNone/>
            </a:pPr>
            <a:r>
              <a:t/>
            </a:r>
            <a:endParaRPr b="0" i="0" sz="18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ct val="90000"/>
              <a:buNone/>
            </a:pPr>
            <a:r>
              <a:rPr b="0" i="0" lang="fr-FR" sz="1800" u="none" strike="noStrike">
                <a:latin typeface="Arial"/>
                <a:ea typeface="Arial"/>
                <a:cs typeface="Arial"/>
                <a:sym typeface="Arial"/>
              </a:rPr>
              <a:t>Phospholipids undergo hop diffusion in compartmentalized cell membrane</a:t>
            </a:r>
            <a:endParaRPr b="0" i="0" sz="18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ct val="90000"/>
              <a:buNone/>
            </a:pPr>
            <a:r>
              <a:t/>
            </a:r>
            <a:endParaRPr sz="1800"/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ct val="90000"/>
              <a:buNone/>
            </a:pPr>
            <a:r>
              <a:rPr b="0" i="0" lang="fr-FR" sz="1800" u="none" strike="noStrike">
                <a:latin typeface="Arial"/>
                <a:ea typeface="Arial"/>
                <a:cs typeface="Arial"/>
                <a:sym typeface="Arial"/>
              </a:rPr>
              <a:t>Takahiro Fujiwara 1, Ken Ritchie, Hideji Murakoshi, Ken Jacobson, Akihiro Kusumi Journal of Cell Biology July 2002; 157(6): 1071-81. DOI:10.1083/jcb.200202050</a:t>
            </a:r>
            <a:endParaRPr b="0"/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ct val="90000"/>
              <a:buNone/>
            </a:pPr>
            <a:br>
              <a:rPr lang="fr-FR"/>
            </a:br>
            <a:endParaRPr/>
          </a:p>
        </p:txBody>
      </p:sp>
      <p:sp>
        <p:nvSpPr>
          <p:cNvPr id="122" name="Google Shape;122;p1"/>
          <p:cNvSpPr txBox="1"/>
          <p:nvPr>
            <p:ph idx="3" type="body"/>
          </p:nvPr>
        </p:nvSpPr>
        <p:spPr>
          <a:xfrm>
            <a:off x="6860381" y="4126777"/>
            <a:ext cx="1828800" cy="4603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-FR">
                <a:latin typeface="Arial"/>
                <a:ea typeface="Arial"/>
                <a:cs typeface="Arial"/>
                <a:sym typeface="Arial"/>
              </a:rPr>
              <a:t>CARMINATI Laure, DROIN Louise, GUICHONNET </a:t>
            </a:r>
            <a:r>
              <a:rPr b="0" i="0" lang="fr-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Romain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fr-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ZABALA PEREZ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 Flavia</a:t>
            </a:r>
            <a:endParaRPr b="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/>
          </a:p>
        </p:txBody>
      </p:sp>
      <p:pic>
        <p:nvPicPr>
          <p:cNvPr descr="1 200+ Membrane Cellulaire Stock Illustrations, graphiques vectoriels libre  de droits et Clip Art - iStock" id="123" name="Google Shape;123;p1"/>
          <p:cNvPicPr preferRelativeResize="0"/>
          <p:nvPr/>
        </p:nvPicPr>
        <p:blipFill rotWithShape="1">
          <a:blip r:embed="rId3">
            <a:alphaModFix/>
          </a:blip>
          <a:srcRect b="20221" l="0" r="0" t="19898"/>
          <a:stretch/>
        </p:blipFill>
        <p:spPr>
          <a:xfrm>
            <a:off x="319178" y="786534"/>
            <a:ext cx="5829300" cy="2338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"/>
          <p:cNvSpPr txBox="1"/>
          <p:nvPr>
            <p:ph type="title"/>
          </p:nvPr>
        </p:nvSpPr>
        <p:spPr>
          <a:xfrm>
            <a:off x="904875" y="131032"/>
            <a:ext cx="7726363" cy="107275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180000" spcFirstLastPara="1" rIns="7200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ibre Franklin"/>
              <a:buNone/>
            </a:pPr>
            <a:r>
              <a:rPr lang="fr-FR" sz="2900"/>
              <a:t>Les marqueurs utilisés en SPT</a:t>
            </a:r>
            <a:br>
              <a:rPr lang="fr-FR" sz="1800">
                <a:latin typeface="Calibri"/>
                <a:ea typeface="Calibri"/>
                <a:cs typeface="Calibri"/>
                <a:sym typeface="Calibri"/>
              </a:rPr>
            </a:br>
            <a:endParaRPr sz="2900"/>
          </a:p>
        </p:txBody>
      </p:sp>
      <p:sp>
        <p:nvSpPr>
          <p:cNvPr id="207" name="Google Shape;207;p10"/>
          <p:cNvSpPr txBox="1"/>
          <p:nvPr>
            <p:ph idx="12" type="sldNum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08" name="Google Shape;208;p10"/>
          <p:cNvSpPr/>
          <p:nvPr/>
        </p:nvSpPr>
        <p:spPr>
          <a:xfrm>
            <a:off x="138024" y="800103"/>
            <a:ext cx="4839418" cy="43242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F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Structure des marqueurs 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fr-F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Module de spécificité :</a:t>
            </a:r>
            <a:r>
              <a:rPr b="0" i="0" lang="fr-F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Cible précisément la biomolécule d’intérêt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fr-F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Module étiquette :</a:t>
            </a:r>
            <a:r>
              <a:rPr b="0" i="0" lang="fr-F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Permet la visualisation. Cela peut-être des particules non fluorescentes (nanoparticules d’or), des colorants fluorescents, protéines autofluorescentes ou des points quantiques.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F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Ratio idéal</a:t>
            </a:r>
            <a:r>
              <a:rPr b="0" i="0" lang="fr-F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 1:1 entre marqueur et biomolécule pour limiter les perturbations.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F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Taille optimisée :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fr-F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Petits marqueurs</a:t>
            </a:r>
            <a:r>
              <a:rPr b="0" i="0" lang="fr-F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 Moins perturbants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fr-F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Grands marqueurs</a:t>
            </a:r>
            <a:r>
              <a:rPr b="0" i="0" lang="fr-F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 Signal plus net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2800" y="985437"/>
            <a:ext cx="4330116" cy="3241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"/>
          <p:cNvSpPr txBox="1"/>
          <p:nvPr>
            <p:ph type="title"/>
          </p:nvPr>
        </p:nvSpPr>
        <p:spPr>
          <a:xfrm>
            <a:off x="904875" y="32165"/>
            <a:ext cx="7726363" cy="107275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180000" spcFirstLastPara="1" rIns="7200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ibre Franklin"/>
              <a:buNone/>
            </a:pPr>
            <a:r>
              <a:rPr lang="fr-FR" sz="2900"/>
              <a:t>Marqueurs utilisés dans l’article</a:t>
            </a:r>
            <a:endParaRPr/>
          </a:p>
        </p:txBody>
      </p:sp>
      <p:sp>
        <p:nvSpPr>
          <p:cNvPr id="216" name="Google Shape;216;p11"/>
          <p:cNvSpPr txBox="1"/>
          <p:nvPr>
            <p:ph idx="12" type="sldNum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17" name="Google Shape;217;p11"/>
          <p:cNvSpPr/>
          <p:nvPr/>
        </p:nvSpPr>
        <p:spPr>
          <a:xfrm>
            <a:off x="306815" y="809982"/>
            <a:ext cx="8530369" cy="37609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Cy3 (fluorophore)</a:t>
            </a: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b="1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Cy3</a:t>
            </a: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colorant fluorescent organique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b="1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Avantage</a:t>
            </a: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Petite taille (1-2 nm) permettant une </a:t>
            </a:r>
            <a:r>
              <a:rPr b="1" i="0" lang="fr-FR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bonne résolution spatiale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b="1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Limite</a:t>
            </a: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Sensible au photoblanchiment, ce qui réduit le temps d'observation.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Nanoparticules d’or associées à des anticorps</a:t>
            </a: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nanoparticules d’or sont utilisées pour amplifier le signal grâce à leur forte capacité de diffusion lumineuse.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b="1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Avantage</a:t>
            </a: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Elles génèrent un signal très intense, </a:t>
            </a:r>
            <a:r>
              <a:rPr b="1" i="0" lang="fr-FR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bonne résolution temporelle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b="1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Limite</a:t>
            </a: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Leur taille plus importante peut restreindre la mobilité naturelle des phospholipides marqués.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"/>
          <p:cNvSpPr txBox="1"/>
          <p:nvPr>
            <p:ph type="title"/>
          </p:nvPr>
        </p:nvSpPr>
        <p:spPr>
          <a:xfrm>
            <a:off x="904875" y="131032"/>
            <a:ext cx="7726363" cy="107275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180000" spcFirstLastPara="1" rIns="7200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ibre Franklin"/>
              <a:buNone/>
            </a:pPr>
            <a:r>
              <a:rPr lang="fr-FR" sz="2900"/>
              <a:t>Microscopie</a:t>
            </a:r>
            <a:endParaRPr/>
          </a:p>
        </p:txBody>
      </p:sp>
      <p:sp>
        <p:nvSpPr>
          <p:cNvPr id="224" name="Google Shape;224;p12"/>
          <p:cNvSpPr txBox="1"/>
          <p:nvPr>
            <p:ph idx="12" type="sldNum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25" name="Google Shape;225;p12"/>
          <p:cNvSpPr/>
          <p:nvPr/>
        </p:nvSpPr>
        <p:spPr>
          <a:xfrm>
            <a:off x="183566" y="977919"/>
            <a:ext cx="8530369" cy="39703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Cy3 (Fluorophore fluorescent) : Microscopie en fluorescence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Cy3 excité à 550 nm (par une source lumineuse) émet une lumière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fluorescente détectable à 570 nm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Cette fluorescence est capturée par le microscope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Nanoparticules d’or (Particules non fluorescentes) : Microscopie à contraste renforcé avec caméra haute vitesse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nanoparticules d’or diffusent fortement la lumière incidente, générant un contraste visible.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microscopie à contraste interférentiel différentiel (DIC) amplifie ce signal.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Une caméra vidéo à haute vitesse capture les mouvements des nanoparticules en temps réel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icroscope" id="226" name="Google Shape;22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57062" y="0"/>
            <a:ext cx="2317413" cy="2317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"/>
          <p:cNvSpPr txBox="1"/>
          <p:nvPr>
            <p:ph type="title"/>
          </p:nvPr>
        </p:nvSpPr>
        <p:spPr>
          <a:xfrm>
            <a:off x="904875" y="131032"/>
            <a:ext cx="7726363" cy="107275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180000" spcFirstLastPara="1" rIns="7200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ibre Franklin"/>
              <a:buNone/>
            </a:pPr>
            <a:r>
              <a:rPr lang="fr-FR" sz="2900"/>
              <a:t>Analyse des trajectoires - MSD</a:t>
            </a:r>
            <a:endParaRPr/>
          </a:p>
        </p:txBody>
      </p:sp>
      <p:sp>
        <p:nvSpPr>
          <p:cNvPr id="233" name="Google Shape;233;p13"/>
          <p:cNvSpPr txBox="1"/>
          <p:nvPr>
            <p:ph idx="12" type="sldNum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34" name="Google Shape;234;p13"/>
          <p:cNvSpPr txBox="1"/>
          <p:nvPr/>
        </p:nvSpPr>
        <p:spPr>
          <a:xfrm>
            <a:off x="277906" y="814088"/>
            <a:ext cx="822960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méthode MSD (déplacement quadratique moyen) est utilisée pour analyser les trajectoires des particules.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Elle calcule la distance moyenne parcourue au carré par une particule en fonction du temps, permettant d’identifier le type de diffusion (Brownienne, confinée, dirigée etc…)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4875" y="2231168"/>
            <a:ext cx="6705600" cy="278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"/>
          <p:cNvSpPr txBox="1"/>
          <p:nvPr>
            <p:ph type="title"/>
          </p:nvPr>
        </p:nvSpPr>
        <p:spPr>
          <a:xfrm>
            <a:off x="904875" y="131032"/>
            <a:ext cx="7726363" cy="107275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180000" spcFirstLastPara="1" rIns="7200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ibre Franklin"/>
              <a:buNone/>
            </a:pPr>
            <a:r>
              <a:rPr lang="fr-FR" sz="2900"/>
              <a:t>Analyse des trajectoires - MSD</a:t>
            </a:r>
            <a:endParaRPr/>
          </a:p>
        </p:txBody>
      </p:sp>
      <p:sp>
        <p:nvSpPr>
          <p:cNvPr id="242" name="Google Shape;242;p14"/>
          <p:cNvSpPr txBox="1"/>
          <p:nvPr>
            <p:ph idx="12" type="sldNum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43" name="Google Shape;243;p14"/>
          <p:cNvSpPr/>
          <p:nvPr/>
        </p:nvSpPr>
        <p:spPr>
          <a:xfrm>
            <a:off x="197222" y="1829514"/>
            <a:ext cx="305885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F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: Diffusion avec obstacles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F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 : Diffusion dans des enclos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F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 : Mouvement dirigé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F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 : Mouvement brownien</a:t>
            </a:r>
            <a:r>
              <a:rPr b="0" i="0" lang="fr-F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4"/>
          <p:cNvSpPr txBox="1"/>
          <p:nvPr/>
        </p:nvSpPr>
        <p:spPr>
          <a:xfrm>
            <a:off x="618564" y="4732793"/>
            <a:ext cx="8462682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fr-FR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Jacobson, K., Sheets, E. D., &amp; Simson, R. (1995). Revisiting the fluid mosaic model of membranes. Science (New York, NY), 268(5216), 1441–1442</a:t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21737" y="522178"/>
            <a:ext cx="5259784" cy="4099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"/>
          <p:cNvSpPr txBox="1"/>
          <p:nvPr>
            <p:ph type="title"/>
          </p:nvPr>
        </p:nvSpPr>
        <p:spPr>
          <a:xfrm>
            <a:off x="904875" y="131032"/>
            <a:ext cx="7726363" cy="107275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180000" spcFirstLastPara="1" rIns="7200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ibre Franklin"/>
              <a:buNone/>
            </a:pPr>
            <a:r>
              <a:rPr lang="fr-FR" sz="2900"/>
              <a:t>Traitements chimiques</a:t>
            </a:r>
            <a:endParaRPr/>
          </a:p>
        </p:txBody>
      </p:sp>
      <p:sp>
        <p:nvSpPr>
          <p:cNvPr id="252" name="Google Shape;252;p15"/>
          <p:cNvSpPr txBox="1"/>
          <p:nvPr>
            <p:ph idx="12" type="sldNum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53" name="Google Shape;253;p15"/>
          <p:cNvSpPr/>
          <p:nvPr/>
        </p:nvSpPr>
        <p:spPr>
          <a:xfrm>
            <a:off x="197223" y="667408"/>
            <a:ext cx="8246982" cy="4123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traitements chimiques modifient ou perturbent les structures biologiques pour évaluer leur rôle dans la diffusion de DOPE dans la membrane.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F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Trypsine :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Elimine les protéines extracellulaires, notamment les domaines extracellulaires des protéines transmembranaires et les composants de la matrice extracellulaire, comme les glycosaminoglycanes.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F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Méthyl-β-cyclodextrine (MβCD) :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Déplète le cholestérol, affaiblissant les rafts lipidiques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F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Latrunculine-A :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Dépolymérise les filaments d’actine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F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Jasplakinolide :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Stabilise l’actine en bloquant son dynamisme naturel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himie png graphique clipart conception 19806703 PNG" id="254" name="Google Shape;25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4703" y="2729030"/>
            <a:ext cx="1628679" cy="2041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7e7ce168738d2b80_1"/>
          <p:cNvSpPr txBox="1"/>
          <p:nvPr>
            <p:ph type="title"/>
          </p:nvPr>
        </p:nvSpPr>
        <p:spPr>
          <a:xfrm>
            <a:off x="4828699" y="890019"/>
            <a:ext cx="4059000" cy="17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180000" spcFirstLastPara="1" rIns="7200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"/>
              <a:buNone/>
            </a:pPr>
            <a:r>
              <a:rPr lang="fr-FR"/>
              <a:t>Résultats </a:t>
            </a:r>
            <a:endParaRPr/>
          </a:p>
        </p:txBody>
      </p:sp>
      <p:sp>
        <p:nvSpPr>
          <p:cNvPr id="260" name="Google Shape;260;g7e7ce168738d2b80_1"/>
          <p:cNvSpPr txBox="1"/>
          <p:nvPr>
            <p:ph idx="12" type="sldNum"/>
          </p:nvPr>
        </p:nvSpPr>
        <p:spPr>
          <a:xfrm>
            <a:off x="8631238" y="195263"/>
            <a:ext cx="5127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261" name="Google Shape;261;g7e7ce168738d2b8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650" y="771200"/>
            <a:ext cx="3601100" cy="360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1947098c9b_0_0"/>
          <p:cNvSpPr txBox="1"/>
          <p:nvPr>
            <p:ph type="title"/>
          </p:nvPr>
        </p:nvSpPr>
        <p:spPr>
          <a:xfrm>
            <a:off x="904875" y="131025"/>
            <a:ext cx="7318500" cy="1072800"/>
          </a:xfrm>
          <a:prstGeom prst="rect">
            <a:avLst/>
          </a:prstGeom>
        </p:spPr>
        <p:txBody>
          <a:bodyPr anchorCtr="0" anchor="t" bIns="46800" lIns="180000" spcFirstLastPara="1" rIns="7200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Comparaison des coefficients de diffusion </a:t>
            </a:r>
            <a:endParaRPr/>
          </a:p>
        </p:txBody>
      </p:sp>
      <p:sp>
        <p:nvSpPr>
          <p:cNvPr id="268" name="Google Shape;268;g31947098c9b_0_0"/>
          <p:cNvSpPr txBox="1"/>
          <p:nvPr>
            <p:ph idx="12" type="sldNum"/>
          </p:nvPr>
        </p:nvSpPr>
        <p:spPr>
          <a:xfrm>
            <a:off x="8631238" y="195263"/>
            <a:ext cx="512700" cy="163500"/>
          </a:xfrm>
          <a:prstGeom prst="rect">
            <a:avLst/>
          </a:prstGeom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269" name="Google Shape;269;g31947098c9b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7512" y="985801"/>
            <a:ext cx="2835375" cy="3650751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g31947098c9b_0_0"/>
          <p:cNvSpPr/>
          <p:nvPr/>
        </p:nvSpPr>
        <p:spPr>
          <a:xfrm>
            <a:off x="904875" y="1215225"/>
            <a:ext cx="4581600" cy="3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marR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-FR">
                <a:solidFill>
                  <a:schemeClr val="dk1"/>
                </a:solidFill>
              </a:rPr>
              <a:t>Le coefficient de diffusion macroscopique varie entre 0,48 et 0,32 μm²/s, bien en dessous des valeurs des LUVs</a:t>
            </a:r>
            <a:endParaRPr>
              <a:solidFill>
                <a:schemeClr val="dk1"/>
              </a:solidFill>
            </a:endParaRPr>
          </a:p>
          <a:p>
            <a:pPr indent="0" lvl="0" marL="457200" marR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chemeClr val="dk1"/>
              </a:solidFill>
            </a:endParaRPr>
          </a:p>
          <a:p>
            <a:pPr indent="-31750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-FR">
                <a:solidFill>
                  <a:schemeClr val="dk1"/>
                </a:solidFill>
              </a:rPr>
              <a:t>La diffusion des phospholipides dans la membrane cellulaire est environ 20 fois plus lente que dans des membranes artificielles</a:t>
            </a:r>
            <a:endParaRPr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chemeClr val="dk1"/>
              </a:solidFill>
            </a:endParaRPr>
          </a:p>
          <a:p>
            <a:pPr indent="-31750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-FR">
                <a:solidFill>
                  <a:schemeClr val="dk1"/>
                </a:solidFill>
              </a:rPr>
              <a:t>Ces ralentissements sont attribués à des barrières structurales dans la membrane responsable de compartimentation</a:t>
            </a:r>
            <a:endParaRPr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71" name="Google Shape;271;g31947098c9b_0_0"/>
          <p:cNvSpPr txBox="1"/>
          <p:nvPr/>
        </p:nvSpPr>
        <p:spPr>
          <a:xfrm>
            <a:off x="6072000" y="4522300"/>
            <a:ext cx="25593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Figure 1. </a:t>
            </a:r>
            <a:r>
              <a:rPr lang="fr-FR" sz="1100">
                <a:solidFill>
                  <a:schemeClr val="dk1"/>
                </a:solidFill>
                <a:latin typeface="Libre Franklin ExtraLight"/>
                <a:ea typeface="Libre Franklin ExtraLight"/>
                <a:cs typeface="Libre Franklin ExtraLight"/>
                <a:sym typeface="Libre Franklin ExtraLight"/>
              </a:rPr>
              <a:t>Trajectoire et diffusion des phospholipides </a:t>
            </a:r>
            <a:endParaRPr sz="1700">
              <a:solidFill>
                <a:schemeClr val="dk1"/>
              </a:solidFill>
              <a:latin typeface="Libre Franklin ExtraLight"/>
              <a:ea typeface="Libre Franklin ExtraLight"/>
              <a:cs typeface="Libre Franklin ExtraLight"/>
              <a:sym typeface="Libre Franklin Extra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1947098c9b_0_15"/>
          <p:cNvSpPr txBox="1"/>
          <p:nvPr>
            <p:ph type="title"/>
          </p:nvPr>
        </p:nvSpPr>
        <p:spPr>
          <a:xfrm>
            <a:off x="904875" y="134900"/>
            <a:ext cx="7726500" cy="1072800"/>
          </a:xfrm>
          <a:prstGeom prst="rect">
            <a:avLst/>
          </a:prstGeom>
        </p:spPr>
        <p:txBody>
          <a:bodyPr anchorCtr="0" anchor="t" bIns="46800" lIns="180000" spcFirstLastPara="1" rIns="7200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Les phospholipides subissent une diffusion par sauts</a:t>
            </a:r>
            <a:endParaRPr/>
          </a:p>
        </p:txBody>
      </p:sp>
      <p:sp>
        <p:nvSpPr>
          <p:cNvPr id="278" name="Google Shape;278;g31947098c9b_0_15"/>
          <p:cNvSpPr txBox="1"/>
          <p:nvPr>
            <p:ph idx="12" type="sldNum"/>
          </p:nvPr>
        </p:nvSpPr>
        <p:spPr>
          <a:xfrm>
            <a:off x="8631238" y="195263"/>
            <a:ext cx="512700" cy="163500"/>
          </a:xfrm>
          <a:prstGeom prst="rect">
            <a:avLst/>
          </a:prstGeom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279" name="Google Shape;279;g31947098c9b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2233" y="1207700"/>
            <a:ext cx="3800938" cy="3368101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g31947098c9b_0_15"/>
          <p:cNvSpPr/>
          <p:nvPr/>
        </p:nvSpPr>
        <p:spPr>
          <a:xfrm>
            <a:off x="396150" y="1250525"/>
            <a:ext cx="4694100" cy="343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modèle de diffusion par sauts révèle une diffusion rapide à l’intérieur des compartiments, mais un ralentissement global dû aux sauts entre compartiments.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comparaison, la diffusion dans des membranes artificielles (LUVs) est brownienne simple, sans confinement observable.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g31947098c9b_0_15"/>
          <p:cNvSpPr txBox="1"/>
          <p:nvPr/>
        </p:nvSpPr>
        <p:spPr>
          <a:xfrm>
            <a:off x="5092225" y="4530050"/>
            <a:ext cx="38010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Figure 2. </a:t>
            </a:r>
            <a:r>
              <a:rPr lang="fr-FR" sz="1100">
                <a:solidFill>
                  <a:schemeClr val="dk1"/>
                </a:solidFill>
                <a:latin typeface="Libre Franklin ExtraLight"/>
                <a:ea typeface="Libre Franklin ExtraLight"/>
                <a:cs typeface="Libre Franklin ExtraLight"/>
                <a:sym typeface="Libre Franklin ExtraLight"/>
              </a:rPr>
              <a:t>Compartimentalisation de la membrane et diffusion par </a:t>
            </a:r>
            <a:r>
              <a:rPr lang="fr-FR" sz="1100">
                <a:solidFill>
                  <a:schemeClr val="dk1"/>
                </a:solidFill>
                <a:latin typeface="Libre Franklin ExtraLight"/>
                <a:ea typeface="Libre Franklin ExtraLight"/>
                <a:cs typeface="Libre Franklin ExtraLight"/>
                <a:sym typeface="Libre Franklin ExtraLight"/>
              </a:rPr>
              <a:t>sauts</a:t>
            </a:r>
            <a:endParaRPr sz="1700">
              <a:solidFill>
                <a:schemeClr val="dk1"/>
              </a:solidFill>
              <a:latin typeface="Libre Franklin ExtraLight"/>
              <a:ea typeface="Libre Franklin ExtraLight"/>
              <a:cs typeface="Libre Franklin ExtraLight"/>
              <a:sym typeface="Libre Franklin ExtraLigh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195c7a72e4_0_0"/>
          <p:cNvSpPr txBox="1"/>
          <p:nvPr>
            <p:ph type="title"/>
          </p:nvPr>
        </p:nvSpPr>
        <p:spPr>
          <a:xfrm>
            <a:off x="904875" y="134900"/>
            <a:ext cx="7726500" cy="1072800"/>
          </a:xfrm>
          <a:prstGeom prst="rect">
            <a:avLst/>
          </a:prstGeom>
        </p:spPr>
        <p:txBody>
          <a:bodyPr anchorCtr="0" anchor="t" bIns="46800" lIns="180000" spcFirstLastPara="1" rIns="7200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Les phospholipides subissent une diffusion par sauts</a:t>
            </a:r>
            <a:endParaRPr/>
          </a:p>
        </p:txBody>
      </p:sp>
      <p:sp>
        <p:nvSpPr>
          <p:cNvPr id="288" name="Google Shape;288;g3195c7a72e4_0_0"/>
          <p:cNvSpPr txBox="1"/>
          <p:nvPr>
            <p:ph idx="12" type="sldNum"/>
          </p:nvPr>
        </p:nvSpPr>
        <p:spPr>
          <a:xfrm>
            <a:off x="8631238" y="195263"/>
            <a:ext cx="512700" cy="163500"/>
          </a:xfrm>
          <a:prstGeom prst="rect">
            <a:avLst/>
          </a:prstGeom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289" name="Google Shape;289;g3195c7a72e4_0_0" title="jcellbiol_157_6_jcb.200202050__JCB200202050.v3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9675" y="1563700"/>
            <a:ext cx="3811700" cy="285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g3195c7a72e4_0_0" title="jcellbiol_157_6_jcb.200202050__JCB200202050.v2.mov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04874" y="1563699"/>
            <a:ext cx="3811709" cy="285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"/>
          <p:cNvSpPr txBox="1"/>
          <p:nvPr>
            <p:ph idx="1" type="body"/>
          </p:nvPr>
        </p:nvSpPr>
        <p:spPr>
          <a:xfrm>
            <a:off x="708818" y="1179359"/>
            <a:ext cx="7726363" cy="443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0000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20"/>
              <a:buChar char="▪"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Les membranes : interfaces essentielles pour:</a:t>
            </a:r>
            <a:endParaRPr/>
          </a:p>
        </p:txBody>
      </p:sp>
      <p:sp>
        <p:nvSpPr>
          <p:cNvPr id="129" name="Google Shape;129;p2"/>
          <p:cNvSpPr txBox="1"/>
          <p:nvPr>
            <p:ph type="title"/>
          </p:nvPr>
        </p:nvSpPr>
        <p:spPr>
          <a:xfrm>
            <a:off x="904875" y="131032"/>
            <a:ext cx="6772634" cy="107275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180000" spcFirstLastPara="1" rIns="7200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</a:pPr>
            <a:r>
              <a:rPr lang="fr-FR"/>
              <a:t>Comprendre la dynamique des membranes cellulaires</a:t>
            </a:r>
            <a:endParaRPr/>
          </a:p>
        </p:txBody>
      </p:sp>
      <p:sp>
        <p:nvSpPr>
          <p:cNvPr id="130" name="Google Shape;130;p2"/>
          <p:cNvSpPr txBox="1"/>
          <p:nvPr>
            <p:ph idx="12" type="sldNum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31" name="Google Shape;131;p2"/>
          <p:cNvSpPr/>
          <p:nvPr/>
        </p:nvSpPr>
        <p:spPr>
          <a:xfrm>
            <a:off x="1888466" y="1912743"/>
            <a:ext cx="2855343" cy="1091519"/>
          </a:xfrm>
          <a:prstGeom prst="roundRect">
            <a:avLst>
              <a:gd fmla="val 16667" name="adj"/>
            </a:avLst>
          </a:prstGeom>
          <a:solidFill>
            <a:srgbClr val="FAC3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"/>
          <p:cNvSpPr txBox="1"/>
          <p:nvPr/>
        </p:nvSpPr>
        <p:spPr>
          <a:xfrm>
            <a:off x="2049780" y="1969095"/>
            <a:ext cx="262128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fr-FR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La communication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"/>
          <p:cNvSpPr txBox="1"/>
          <p:nvPr/>
        </p:nvSpPr>
        <p:spPr>
          <a:xfrm>
            <a:off x="2049780" y="2369205"/>
            <a:ext cx="236982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-FR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Interactions entre cellules via des récepteurs et molécules de surface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"/>
          <p:cNvSpPr/>
          <p:nvPr/>
        </p:nvSpPr>
        <p:spPr>
          <a:xfrm>
            <a:off x="5835626" y="2002470"/>
            <a:ext cx="2855343" cy="1091519"/>
          </a:xfrm>
          <a:prstGeom prst="roundRect">
            <a:avLst>
              <a:gd fmla="val 16667" name="adj"/>
            </a:avLst>
          </a:prstGeom>
          <a:solidFill>
            <a:srgbClr val="FAC3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"/>
          <p:cNvSpPr txBox="1"/>
          <p:nvPr/>
        </p:nvSpPr>
        <p:spPr>
          <a:xfrm>
            <a:off x="6400800" y="2034805"/>
            <a:ext cx="262128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fr-FR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Le transport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"/>
          <p:cNvSpPr txBox="1"/>
          <p:nvPr/>
        </p:nvSpPr>
        <p:spPr>
          <a:xfrm>
            <a:off x="6042660" y="2413212"/>
            <a:ext cx="236982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-FR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Contrôle de l’entrée et sortie de molécules grâce à des canaux et transporteurs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"/>
          <p:cNvSpPr/>
          <p:nvPr/>
        </p:nvSpPr>
        <p:spPr>
          <a:xfrm>
            <a:off x="3403408" y="3499668"/>
            <a:ext cx="2855343" cy="1091519"/>
          </a:xfrm>
          <a:prstGeom prst="roundRect">
            <a:avLst>
              <a:gd fmla="val 16667" name="adj"/>
            </a:avLst>
          </a:prstGeom>
          <a:solidFill>
            <a:srgbClr val="FAC3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"/>
          <p:cNvSpPr txBox="1"/>
          <p:nvPr/>
        </p:nvSpPr>
        <p:spPr>
          <a:xfrm>
            <a:off x="3800942" y="3556020"/>
            <a:ext cx="262128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fr-FR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La signalisation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"/>
          <p:cNvSpPr txBox="1"/>
          <p:nvPr/>
        </p:nvSpPr>
        <p:spPr>
          <a:xfrm>
            <a:off x="3564722" y="3956130"/>
            <a:ext cx="236982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-FR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Transmission de signaux externes vers l’intérieur via des protéines et des cascades molécules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ell membrane - Servier Medical Art" id="140" name="Google Shape;14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9196" y="2847385"/>
            <a:ext cx="2305139" cy="2305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1947098c9b_0_22"/>
          <p:cNvSpPr txBox="1"/>
          <p:nvPr>
            <p:ph type="title"/>
          </p:nvPr>
        </p:nvSpPr>
        <p:spPr>
          <a:xfrm>
            <a:off x="904875" y="131025"/>
            <a:ext cx="6842400" cy="1072800"/>
          </a:xfrm>
          <a:prstGeom prst="rect">
            <a:avLst/>
          </a:prstGeom>
        </p:spPr>
        <p:txBody>
          <a:bodyPr anchorCtr="0" anchor="t" bIns="46800" lIns="180000" spcFirstLastPara="1" rIns="7200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Distribution des compartiments</a:t>
            </a:r>
            <a:endParaRPr/>
          </a:p>
        </p:txBody>
      </p:sp>
      <p:sp>
        <p:nvSpPr>
          <p:cNvPr id="297" name="Google Shape;297;g31947098c9b_0_22"/>
          <p:cNvSpPr txBox="1"/>
          <p:nvPr>
            <p:ph idx="12" type="sldNum"/>
          </p:nvPr>
        </p:nvSpPr>
        <p:spPr>
          <a:xfrm>
            <a:off x="8631238" y="195263"/>
            <a:ext cx="512700" cy="163500"/>
          </a:xfrm>
          <a:prstGeom prst="rect">
            <a:avLst/>
          </a:prstGeom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298" name="Google Shape;298;g31947098c9b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6687" y="777872"/>
            <a:ext cx="2857026" cy="36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g31947098c9b_0_22"/>
          <p:cNvSpPr/>
          <p:nvPr/>
        </p:nvSpPr>
        <p:spPr>
          <a:xfrm>
            <a:off x="904875" y="1100225"/>
            <a:ext cx="4581600" cy="358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taille médiane des compartiments est de 230 nm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 résolution plus faible (2 ms) ne permet pas de voir le 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compartiment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plus petit mais un regroupement de plusieurs de ses derniers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molécules de DOPE sautent de compartiments en moyenne toutes les 11 ms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g31947098c9b_0_22"/>
          <p:cNvSpPr txBox="1"/>
          <p:nvPr/>
        </p:nvSpPr>
        <p:spPr>
          <a:xfrm>
            <a:off x="5937450" y="4470125"/>
            <a:ext cx="26937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Figure 3. </a:t>
            </a:r>
            <a:r>
              <a:rPr lang="fr-FR" sz="1100">
                <a:solidFill>
                  <a:schemeClr val="dk1"/>
                </a:solidFill>
                <a:latin typeface="Libre Franklin ExtraLight"/>
                <a:ea typeface="Libre Franklin ExtraLight"/>
                <a:cs typeface="Libre Franklin ExtraLight"/>
                <a:sym typeface="Libre Franklin ExtraLight"/>
              </a:rPr>
              <a:t>Taille et temps de résidences des compartiments</a:t>
            </a:r>
            <a:endParaRPr sz="1700">
              <a:solidFill>
                <a:schemeClr val="dk1"/>
              </a:solidFill>
              <a:latin typeface="Libre Franklin ExtraLight"/>
              <a:ea typeface="Libre Franklin ExtraLight"/>
              <a:cs typeface="Libre Franklin ExtraLight"/>
              <a:sym typeface="Libre Franklin ExtraLigh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1947098c9b_0_7"/>
          <p:cNvSpPr txBox="1"/>
          <p:nvPr>
            <p:ph type="title"/>
          </p:nvPr>
        </p:nvSpPr>
        <p:spPr>
          <a:xfrm>
            <a:off x="909600" y="131025"/>
            <a:ext cx="4508400" cy="1072800"/>
          </a:xfrm>
          <a:prstGeom prst="rect">
            <a:avLst/>
          </a:prstGeom>
        </p:spPr>
        <p:txBody>
          <a:bodyPr anchorCtr="0" anchor="t" bIns="46800" lIns="180000" spcFirstLastPara="1" rIns="7200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Tableau </a:t>
            </a:r>
            <a:r>
              <a:rPr lang="fr-FR"/>
              <a:t>récapitulatif </a:t>
            </a:r>
            <a:endParaRPr/>
          </a:p>
        </p:txBody>
      </p:sp>
      <p:sp>
        <p:nvSpPr>
          <p:cNvPr id="307" name="Google Shape;307;g31947098c9b_0_7"/>
          <p:cNvSpPr txBox="1"/>
          <p:nvPr>
            <p:ph idx="12" type="sldNum"/>
          </p:nvPr>
        </p:nvSpPr>
        <p:spPr>
          <a:xfrm>
            <a:off x="8631238" y="195263"/>
            <a:ext cx="512700" cy="163500"/>
          </a:xfrm>
          <a:prstGeom prst="rect">
            <a:avLst/>
          </a:prstGeom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308" name="Google Shape;308;g31947098c9b_0_7"/>
          <p:cNvPicPr preferRelativeResize="0"/>
          <p:nvPr/>
        </p:nvPicPr>
        <p:blipFill rotWithShape="1">
          <a:blip r:embed="rId3">
            <a:alphaModFix/>
          </a:blip>
          <a:srcRect b="0" l="0" r="0" t="7373"/>
          <a:stretch/>
        </p:blipFill>
        <p:spPr>
          <a:xfrm>
            <a:off x="360125" y="1437320"/>
            <a:ext cx="8301426" cy="2672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g31947098c9b_0_7"/>
          <p:cNvSpPr txBox="1"/>
          <p:nvPr/>
        </p:nvSpPr>
        <p:spPr>
          <a:xfrm>
            <a:off x="360125" y="1118125"/>
            <a:ext cx="8039400" cy="3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Tableau</a:t>
            </a:r>
            <a:r>
              <a:rPr b="1" lang="fr-FR"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1. </a:t>
            </a:r>
            <a:r>
              <a:rPr lang="fr-FR" sz="1100">
                <a:solidFill>
                  <a:schemeClr val="dk1"/>
                </a:solidFill>
                <a:latin typeface="Libre Franklin ExtraLight"/>
                <a:ea typeface="Libre Franklin ExtraLight"/>
                <a:cs typeface="Libre Franklin ExtraLight"/>
                <a:sym typeface="Libre Franklin ExtraLight"/>
              </a:rPr>
              <a:t>Paramètres caractérisant la diffusion par sauts du DOPE à des résolutions temporelles de 25 μs et 2 ms</a:t>
            </a:r>
            <a:endParaRPr sz="1100">
              <a:solidFill>
                <a:schemeClr val="dk1"/>
              </a:solidFill>
              <a:latin typeface="Libre Franklin ExtraLight"/>
              <a:ea typeface="Libre Franklin ExtraLight"/>
              <a:cs typeface="Libre Franklin ExtraLight"/>
              <a:sym typeface="Libre Franklin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Libre Franklin ExtraLight"/>
              <a:ea typeface="Libre Franklin ExtraLight"/>
              <a:cs typeface="Libre Franklin ExtraLight"/>
              <a:sym typeface="Libre Franklin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Libre Franklin ExtraLight"/>
              <a:ea typeface="Libre Franklin ExtraLight"/>
              <a:cs typeface="Libre Franklin ExtraLight"/>
              <a:sym typeface="Libre Franklin ExtraLigh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194d831154_0_0"/>
          <p:cNvSpPr txBox="1"/>
          <p:nvPr>
            <p:ph idx="1" type="body"/>
          </p:nvPr>
        </p:nvSpPr>
        <p:spPr>
          <a:xfrm>
            <a:off x="536175" y="777825"/>
            <a:ext cx="5581800" cy="4289700"/>
          </a:xfrm>
          <a:prstGeom prst="rect">
            <a:avLst/>
          </a:prstGeom>
        </p:spPr>
        <p:txBody>
          <a:bodyPr anchorCtr="0" anchor="t" bIns="45700" lIns="180000" spcFirstLastPara="1" rIns="91425" wrap="square" tIns="45700">
            <a:norm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Char char="▪"/>
            </a:pPr>
            <a:r>
              <a:rPr lang="fr-FR" sz="1600"/>
              <a:t>Effets des traitements chimiques (Figure 4 et Table II)</a:t>
            </a:r>
            <a:endParaRPr sz="160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fr-FR"/>
              <a:t>Latrunculine-A: Agrandit les compartiments (230 nm → 340 nm), prouvant que l’actine délimite leurs frontières.   </a:t>
            </a:r>
            <a:endParaRPr sz="160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fr-FR"/>
              <a:t>Jasplakinolide : Stabilise l’actine, doublant le temps de résidence (11 ms → 23 ms)</a:t>
            </a:r>
            <a:r>
              <a:rPr lang="fr-FR">
                <a:solidFill>
                  <a:srgbClr val="666666"/>
                </a:solidFill>
              </a:rPr>
              <a:t>.</a:t>
            </a:r>
            <a:endParaRPr>
              <a:solidFill>
                <a:srgbClr val="666666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Char char="▪"/>
            </a:pPr>
            <a:r>
              <a:rPr lang="fr-FR" sz="1600">
                <a:solidFill>
                  <a:srgbClr val="666666"/>
                </a:solidFill>
              </a:rPr>
              <a:t>Table II : </a:t>
            </a:r>
            <a:endParaRPr sz="1600">
              <a:solidFill>
                <a:srgbClr val="666666"/>
              </a:solidFill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fr-FR">
                <a:solidFill>
                  <a:srgbClr val="666666"/>
                </a:solidFill>
              </a:rPr>
              <a:t>La dépolymérisation/ stabilisation de l’actine modifie les tailles des compartiments et les temps de résidence</a:t>
            </a:r>
            <a:endParaRPr>
              <a:solidFill>
                <a:srgbClr val="666666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fr-FR">
                <a:solidFill>
                  <a:srgbClr val="666666"/>
                </a:solidFill>
              </a:rPr>
              <a:t>Trypsine ou déplétion du cholestérol: Aucun effet majeur, confirmant le rôle central du cytosquelette</a:t>
            </a:r>
            <a:endParaRPr>
              <a:solidFill>
                <a:srgbClr val="666666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</a:endParaRPr>
          </a:p>
        </p:txBody>
      </p:sp>
      <p:sp>
        <p:nvSpPr>
          <p:cNvPr id="316" name="Google Shape;316;g3194d831154_0_0"/>
          <p:cNvSpPr txBox="1"/>
          <p:nvPr>
            <p:ph type="title"/>
          </p:nvPr>
        </p:nvSpPr>
        <p:spPr>
          <a:xfrm>
            <a:off x="904875" y="131025"/>
            <a:ext cx="6531000" cy="646800"/>
          </a:xfrm>
          <a:prstGeom prst="rect">
            <a:avLst/>
          </a:prstGeom>
        </p:spPr>
        <p:txBody>
          <a:bodyPr anchorCtr="0" anchor="t" bIns="46800" lIns="180000" spcFirstLastPara="1" rIns="7200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000000"/>
                </a:solidFill>
              </a:rPr>
              <a:t>Rôle du Cytosquelette</a:t>
            </a:r>
            <a:endParaRPr/>
          </a:p>
        </p:txBody>
      </p:sp>
      <p:sp>
        <p:nvSpPr>
          <p:cNvPr id="317" name="Google Shape;317;g3194d831154_0_0"/>
          <p:cNvSpPr txBox="1"/>
          <p:nvPr>
            <p:ph idx="12" type="sldNum"/>
          </p:nvPr>
        </p:nvSpPr>
        <p:spPr>
          <a:xfrm>
            <a:off x="8631238" y="195263"/>
            <a:ext cx="512700" cy="163500"/>
          </a:xfrm>
          <a:prstGeom prst="rect">
            <a:avLst/>
          </a:prstGeom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318" name="Google Shape;318;g3194d831154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9629" y="680113"/>
            <a:ext cx="2583545" cy="2930524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g3194d831154_0_0"/>
          <p:cNvSpPr txBox="1"/>
          <p:nvPr/>
        </p:nvSpPr>
        <p:spPr>
          <a:xfrm>
            <a:off x="6227250" y="3610625"/>
            <a:ext cx="2748300" cy="10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Figure 4. </a:t>
            </a:r>
            <a:r>
              <a:rPr lang="fr-FR" sz="1100">
                <a:solidFill>
                  <a:schemeClr val="dk1"/>
                </a:solidFill>
                <a:latin typeface="Libre Franklin ExtraLight"/>
                <a:ea typeface="Libre Franklin ExtraLight"/>
                <a:cs typeface="Libre Franklin ExtraLight"/>
                <a:sym typeface="Libre Franklin ExtraLight"/>
              </a:rPr>
              <a:t>La dépolymérisation partielle du cytosquelette membranaire à base d’actine a augmenté la taille des compartiments. Les flèches indiquent les valeurs médianes.</a:t>
            </a:r>
            <a:endParaRPr sz="1700">
              <a:solidFill>
                <a:schemeClr val="dk1"/>
              </a:solidFill>
              <a:latin typeface="Libre Franklin ExtraLight"/>
              <a:ea typeface="Libre Franklin ExtraLight"/>
              <a:cs typeface="Libre Franklin ExtraLight"/>
              <a:sym typeface="Libre Franklin ExtraLigh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194d831154_0_20"/>
          <p:cNvSpPr txBox="1"/>
          <p:nvPr>
            <p:ph type="title"/>
          </p:nvPr>
        </p:nvSpPr>
        <p:spPr>
          <a:xfrm>
            <a:off x="904875" y="131025"/>
            <a:ext cx="6410400" cy="738900"/>
          </a:xfrm>
          <a:prstGeom prst="rect">
            <a:avLst/>
          </a:prstGeom>
        </p:spPr>
        <p:txBody>
          <a:bodyPr anchorCtr="0" anchor="t" bIns="46800" lIns="180000" spcFirstLastPara="1" rIns="7200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000000"/>
                </a:solidFill>
              </a:rPr>
              <a:t>Rôle du Cytosquelette</a:t>
            </a:r>
            <a:endParaRPr/>
          </a:p>
        </p:txBody>
      </p:sp>
      <p:sp>
        <p:nvSpPr>
          <p:cNvPr id="326" name="Google Shape;326;g3194d831154_0_20"/>
          <p:cNvSpPr txBox="1"/>
          <p:nvPr>
            <p:ph idx="12" type="sldNum"/>
          </p:nvPr>
        </p:nvSpPr>
        <p:spPr>
          <a:xfrm>
            <a:off x="8631238" y="195263"/>
            <a:ext cx="512700" cy="163500"/>
          </a:xfrm>
          <a:prstGeom prst="rect">
            <a:avLst/>
          </a:prstGeom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graphicFrame>
        <p:nvGraphicFramePr>
          <p:cNvPr id="327" name="Google Shape;327;g3194d831154_0_20"/>
          <p:cNvGraphicFramePr/>
          <p:nvPr/>
        </p:nvGraphicFramePr>
        <p:xfrm>
          <a:off x="752825" y="670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{F9656EB5-DDA1-4252-9F67-B40980C5A01A}</a:tableStyleId>
              </a:tblPr>
              <a:tblGrid>
                <a:gridCol w="975450"/>
                <a:gridCol w="975450"/>
                <a:gridCol w="975450"/>
                <a:gridCol w="975450"/>
                <a:gridCol w="975450"/>
                <a:gridCol w="975450"/>
                <a:gridCol w="975450"/>
              </a:tblGrid>
              <a:tr h="367500">
                <a:tc gridSpan="7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Table II. </a:t>
                      </a:r>
                      <a:r>
                        <a:rPr b="1" lang="fr-FR" sz="1100"/>
                        <a:t>Modifications de la diffusion des phospholipides après un traitement à la trypsine, une déplétion partielle du cholestérol ou une dépolymérisation/stabilisation partielle de l'actine F</a:t>
                      </a:r>
                      <a:endParaRPr b="1"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15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800"/>
                        <a:t>Motional mode</a:t>
                      </a:r>
                      <a:endParaRPr b="1" sz="8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800"/>
                        <a:t>Confinement size (median)</a:t>
                      </a:r>
                      <a:endParaRPr b="1" sz="8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6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Time resolution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Treatment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Hop + confined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Diameter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Area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Residency time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/>
                        <a:t>N</a:t>
                      </a:r>
                      <a:r>
                        <a:rPr baseline="30000" lang="fr-FR" sz="800" u="sng">
                          <a:solidFill>
                            <a:srgbClr val="005EA2"/>
                          </a:solidFill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a</a:t>
                      </a:r>
                      <a:endParaRPr baseline="30000" sz="800" u="sng">
                        <a:solidFill>
                          <a:srgbClr val="005EA2"/>
                        </a:solidFill>
                      </a:endParaRPr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5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%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nm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/>
                        <a:t>μm</a:t>
                      </a:r>
                      <a:r>
                        <a:rPr baseline="30000" lang="fr-FR" sz="800"/>
                        <a:t>2</a:t>
                      </a:r>
                      <a:endParaRPr baseline="30000" sz="8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ms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5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25 μs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5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Control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85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230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0.043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11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90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5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Trypsin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88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250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0.049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16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33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5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MβCD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96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280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0.061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13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28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5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Latrunculin-A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97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340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0.093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20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32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5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Jasplakinolide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96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240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0.044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23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29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5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2 ms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5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Control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94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750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0.44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650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84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5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Trypsin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86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730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0.42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600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28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5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MβCD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77</a:t>
                      </a:r>
                      <a:endParaRPr baseline="30000" sz="800" u="sng">
                        <a:solidFill>
                          <a:srgbClr val="005EA2"/>
                        </a:solidFill>
                      </a:endParaRPr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860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0.58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600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60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5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Latrunculin-A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85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1,100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0.90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740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124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5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Jasplakinolide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90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670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0.36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1,100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96</a:t>
                      </a:r>
                      <a:endParaRPr sz="1100"/>
                    </a:p>
                  </a:txBody>
                  <a:tcPr marT="35550" marB="35550" marR="35550" marL="355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195c7a72e4_0_12"/>
          <p:cNvSpPr txBox="1"/>
          <p:nvPr>
            <p:ph type="title"/>
          </p:nvPr>
        </p:nvSpPr>
        <p:spPr>
          <a:xfrm>
            <a:off x="904875" y="131025"/>
            <a:ext cx="6410400" cy="738900"/>
          </a:xfrm>
          <a:prstGeom prst="rect">
            <a:avLst/>
          </a:prstGeom>
        </p:spPr>
        <p:txBody>
          <a:bodyPr anchorCtr="0" anchor="t" bIns="46800" lIns="180000" spcFirstLastPara="1" rIns="7200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000000"/>
                </a:solidFill>
              </a:rPr>
              <a:t>Rôle du Cytosquelette</a:t>
            </a:r>
            <a:endParaRPr/>
          </a:p>
        </p:txBody>
      </p:sp>
      <p:sp>
        <p:nvSpPr>
          <p:cNvPr id="334" name="Google Shape;334;g3195c7a72e4_0_12"/>
          <p:cNvSpPr txBox="1"/>
          <p:nvPr>
            <p:ph idx="12" type="sldNum"/>
          </p:nvPr>
        </p:nvSpPr>
        <p:spPr>
          <a:xfrm>
            <a:off x="8631238" y="195263"/>
            <a:ext cx="512700" cy="163500"/>
          </a:xfrm>
          <a:prstGeom prst="rect">
            <a:avLst/>
          </a:prstGeom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335" name="Google Shape;335;g3195c7a72e4_0_12" title="jcellbiol_157_6_jcb.200202050__JCB200202050.v5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1762" y="777875"/>
            <a:ext cx="5560468" cy="417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194d831154_0_12"/>
          <p:cNvSpPr txBox="1"/>
          <p:nvPr>
            <p:ph idx="1" type="body"/>
          </p:nvPr>
        </p:nvSpPr>
        <p:spPr>
          <a:xfrm>
            <a:off x="308350" y="986425"/>
            <a:ext cx="4205100" cy="3334500"/>
          </a:xfrm>
          <a:prstGeom prst="rect">
            <a:avLst/>
          </a:prstGeom>
        </p:spPr>
        <p:txBody>
          <a:bodyPr anchorCtr="0" anchor="t" bIns="45700" lIns="180000" spcFirstLastPara="1" rIns="91425" wrap="square" tIns="45700">
            <a:normAutofit fontScale="92500" lnSpcReduction="20000"/>
          </a:bodyPr>
          <a:lstStyle/>
          <a:p>
            <a:pPr indent="-322580" lvl="0" marL="457200" rtl="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ct val="100000"/>
              <a:buChar char="▪"/>
            </a:pPr>
            <a:r>
              <a:rPr lang="fr-FR" sz="1600">
                <a:solidFill>
                  <a:srgbClr val="000000"/>
                </a:solidFill>
              </a:rPr>
              <a:t>Deux niveaux de compartiments :</a:t>
            </a:r>
            <a:endParaRPr sz="1600">
              <a:solidFill>
                <a:srgbClr val="000000"/>
              </a:solidFill>
            </a:endParaRPr>
          </a:p>
          <a:p>
            <a:pPr indent="-32258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fr-FR">
                <a:solidFill>
                  <a:srgbClr val="000000"/>
                </a:solidFill>
              </a:rPr>
              <a:t>Petits compartiments : 230 nm, temps de résidence ~11 ms.</a:t>
            </a:r>
            <a:endParaRPr>
              <a:solidFill>
                <a:srgbClr val="000000"/>
              </a:solidFill>
            </a:endParaRPr>
          </a:p>
          <a:p>
            <a:pPr indent="-32258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fr-FR">
                <a:solidFill>
                  <a:srgbClr val="000000"/>
                </a:solidFill>
              </a:rPr>
              <a:t>Grands compartiments : 750 nm, temps de résidence ~0,33 s.</a:t>
            </a:r>
            <a:endParaRPr>
              <a:solidFill>
                <a:srgbClr val="000000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2258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▪"/>
            </a:pPr>
            <a:r>
              <a:rPr lang="fr-FR" sz="1600">
                <a:solidFill>
                  <a:srgbClr val="000000"/>
                </a:solidFill>
              </a:rPr>
              <a:t>Organisation hiérarchique :</a:t>
            </a:r>
            <a:endParaRPr sz="1600">
              <a:solidFill>
                <a:srgbClr val="000000"/>
              </a:solidFill>
            </a:endParaRPr>
          </a:p>
          <a:p>
            <a:pPr indent="-32258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fr-FR">
                <a:solidFill>
                  <a:srgbClr val="000000"/>
                </a:solidFill>
              </a:rPr>
              <a:t>Mobilité rapide dans les petits compartiments.</a:t>
            </a:r>
            <a:endParaRPr>
              <a:solidFill>
                <a:srgbClr val="000000"/>
              </a:solidFill>
            </a:endParaRPr>
          </a:p>
          <a:p>
            <a:pPr indent="-32258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fr-FR">
                <a:solidFill>
                  <a:srgbClr val="000000"/>
                </a:solidFill>
              </a:rPr>
              <a:t>Diffusion macroscopique ralentie par les sauts entre compartiments.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g3194d831154_0_12"/>
          <p:cNvSpPr txBox="1"/>
          <p:nvPr>
            <p:ph type="title"/>
          </p:nvPr>
        </p:nvSpPr>
        <p:spPr>
          <a:xfrm>
            <a:off x="904875" y="131025"/>
            <a:ext cx="5921400" cy="646800"/>
          </a:xfrm>
          <a:prstGeom prst="rect">
            <a:avLst/>
          </a:prstGeom>
        </p:spPr>
        <p:txBody>
          <a:bodyPr anchorCtr="0" anchor="t" bIns="46800" lIns="180000" spcFirstLastPara="1" rIns="7200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000000"/>
                </a:solidFill>
              </a:rPr>
              <a:t>Double Compartimentation</a:t>
            </a:r>
            <a:endParaRPr/>
          </a:p>
        </p:txBody>
      </p:sp>
      <p:sp>
        <p:nvSpPr>
          <p:cNvPr id="343" name="Google Shape;343;g3194d831154_0_12"/>
          <p:cNvSpPr txBox="1"/>
          <p:nvPr>
            <p:ph idx="12" type="sldNum"/>
          </p:nvPr>
        </p:nvSpPr>
        <p:spPr>
          <a:xfrm>
            <a:off x="8631238" y="195263"/>
            <a:ext cx="512700" cy="163500"/>
          </a:xfrm>
          <a:prstGeom prst="rect">
            <a:avLst/>
          </a:prstGeom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344" name="Google Shape;344;g3194d831154_0_12"/>
          <p:cNvPicPr preferRelativeResize="0"/>
          <p:nvPr/>
        </p:nvPicPr>
        <p:blipFill rotWithShape="1">
          <a:blip r:embed="rId3">
            <a:alphaModFix/>
          </a:blip>
          <a:srcRect b="0" l="-2695" r="-1776" t="-2711"/>
          <a:stretch/>
        </p:blipFill>
        <p:spPr>
          <a:xfrm>
            <a:off x="4513450" y="1126650"/>
            <a:ext cx="4630499" cy="207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g3194d831154_0_12"/>
          <p:cNvSpPr txBox="1"/>
          <p:nvPr/>
        </p:nvSpPr>
        <p:spPr>
          <a:xfrm>
            <a:off x="4513500" y="3200060"/>
            <a:ext cx="4348200" cy="5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b="1" lang="fr-FR" sz="950">
                <a:solidFill>
                  <a:schemeClr val="dk1"/>
                </a:solidFill>
                <a:highlight>
                  <a:schemeClr val="lt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Figure 7. </a:t>
            </a:r>
            <a:r>
              <a:rPr lang="fr-FR" sz="950">
                <a:solidFill>
                  <a:schemeClr val="dk1"/>
                </a:solidFill>
                <a:highlight>
                  <a:schemeClr val="lt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La membrane cellulaire des cellules NRK est doublement compartimentée en ce qui concerne la diffusion translationnelle des phospholipides.</a:t>
            </a:r>
            <a:endParaRPr sz="1325">
              <a:solidFill>
                <a:schemeClr val="dk1"/>
              </a:solidFill>
              <a:highlight>
                <a:schemeClr val="lt1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194d831154_0_30"/>
          <p:cNvSpPr txBox="1"/>
          <p:nvPr>
            <p:ph idx="1" type="body"/>
          </p:nvPr>
        </p:nvSpPr>
        <p:spPr>
          <a:xfrm>
            <a:off x="200025" y="2503575"/>
            <a:ext cx="4494300" cy="2316000"/>
          </a:xfrm>
          <a:prstGeom prst="rect">
            <a:avLst/>
          </a:prstGeom>
        </p:spPr>
        <p:txBody>
          <a:bodyPr anchorCtr="0" anchor="t" bIns="45700" lIns="180000" spcFirstLastPara="1" rIns="91425" wrap="square" tIns="45700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Char char="▪"/>
            </a:pPr>
            <a:r>
              <a:rPr lang="fr-FR" sz="1500">
                <a:solidFill>
                  <a:srgbClr val="000000"/>
                </a:solidFill>
              </a:rPr>
              <a:t>Figure 5 :</a:t>
            </a:r>
            <a:endParaRPr sz="1500">
              <a:solidFill>
                <a:srgbClr val="000000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fr-FR" sz="1500">
                <a:solidFill>
                  <a:srgbClr val="000000"/>
                </a:solidFill>
              </a:rPr>
              <a:t>Les protéines transmembranaires agissent comme des "pickets" ancrés au cytosquelette, formant des barrières physiques.</a:t>
            </a:r>
            <a:endParaRPr sz="1500">
              <a:solidFill>
                <a:srgbClr val="000000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fr-FR" sz="1500">
                <a:solidFill>
                  <a:srgbClr val="000000"/>
                </a:solidFill>
              </a:rPr>
              <a:t>Ces barrières limitent la diffusion locale des phospholipides de façon dynamique.</a:t>
            </a:r>
            <a:endParaRPr sz="15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352" name="Google Shape;352;g3194d831154_0_30"/>
          <p:cNvSpPr txBox="1"/>
          <p:nvPr>
            <p:ph type="title"/>
          </p:nvPr>
        </p:nvSpPr>
        <p:spPr>
          <a:xfrm>
            <a:off x="904875" y="131025"/>
            <a:ext cx="6873900" cy="500700"/>
          </a:xfrm>
          <a:prstGeom prst="rect">
            <a:avLst/>
          </a:prstGeom>
        </p:spPr>
        <p:txBody>
          <a:bodyPr anchorCtr="0" anchor="t" bIns="46800" lIns="180000" spcFirstLastPara="1" rIns="720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000000"/>
                </a:solidFill>
              </a:rPr>
              <a:t>Modèle des Pickets Ancrés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53" name="Google Shape;353;g3194d831154_0_30"/>
          <p:cNvSpPr txBox="1"/>
          <p:nvPr>
            <p:ph idx="12" type="sldNum"/>
          </p:nvPr>
        </p:nvSpPr>
        <p:spPr>
          <a:xfrm>
            <a:off x="8631238" y="195263"/>
            <a:ext cx="512700" cy="163500"/>
          </a:xfrm>
          <a:prstGeom prst="rect">
            <a:avLst/>
          </a:prstGeom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354" name="Google Shape;354;g3194d831154_0_30"/>
          <p:cNvPicPr preferRelativeResize="0"/>
          <p:nvPr/>
        </p:nvPicPr>
        <p:blipFill rotWithShape="1">
          <a:blip r:embed="rId3">
            <a:alphaModFix/>
          </a:blip>
          <a:srcRect b="-3920" l="-1433" r="-3973" t="-1743"/>
          <a:stretch/>
        </p:blipFill>
        <p:spPr>
          <a:xfrm>
            <a:off x="5951000" y="1319950"/>
            <a:ext cx="2942175" cy="2841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g3194d831154_0_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4450" y="131025"/>
            <a:ext cx="1995626" cy="422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g3194d831154_0_30"/>
          <p:cNvSpPr txBox="1"/>
          <p:nvPr/>
        </p:nvSpPr>
        <p:spPr>
          <a:xfrm>
            <a:off x="200025" y="631725"/>
            <a:ext cx="5933100" cy="17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</a:pPr>
            <a:r>
              <a:rPr lang="fr-FR" sz="1500"/>
              <a:t>Figure 6 :</a:t>
            </a:r>
            <a:endParaRPr sz="1500"/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•"/>
            </a:pPr>
            <a:r>
              <a:rPr lang="fr-FR" sz="1500"/>
              <a:t>Simulations Monte Carlo : Une couverture de 16–34 % par des pickets reproduit les observations expérimentales.</a:t>
            </a:r>
            <a:endParaRPr sz="1500"/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•"/>
            </a:pPr>
            <a:r>
              <a:rPr lang="fr-FR" sz="1500"/>
              <a:t>Les pickets augmentent les temps de résidence des phospholipides.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357" name="Google Shape;357;g3194d831154_0_30"/>
          <p:cNvSpPr txBox="1"/>
          <p:nvPr/>
        </p:nvSpPr>
        <p:spPr>
          <a:xfrm>
            <a:off x="5968950" y="4079525"/>
            <a:ext cx="2942100" cy="5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Figure 5.</a:t>
            </a:r>
            <a:r>
              <a:rPr lang="fr-FR"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Le modèle des barrières formées par des protéines membranaires ancrées </a:t>
            </a:r>
            <a:endParaRPr sz="17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58" name="Google Shape;358;g3194d831154_0_30"/>
          <p:cNvSpPr txBox="1"/>
          <p:nvPr/>
        </p:nvSpPr>
        <p:spPr>
          <a:xfrm>
            <a:off x="6051225" y="4339025"/>
            <a:ext cx="29421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Figure 6. </a:t>
            </a:r>
            <a:r>
              <a:rPr lang="fr-FR"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Une série de simulations Monte Carlo soutient le modèle des barrières formées par des protéines ancrées</a:t>
            </a:r>
            <a:endParaRPr sz="17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194d831154_0_46"/>
          <p:cNvSpPr txBox="1"/>
          <p:nvPr>
            <p:ph idx="1" type="body"/>
          </p:nvPr>
        </p:nvSpPr>
        <p:spPr>
          <a:xfrm>
            <a:off x="200025" y="997467"/>
            <a:ext cx="4749000" cy="3386700"/>
          </a:xfrm>
          <a:prstGeom prst="rect">
            <a:avLst/>
          </a:prstGeom>
        </p:spPr>
        <p:txBody>
          <a:bodyPr anchorCtr="0" anchor="t" bIns="45700" lIns="180000" spcFirstLastPara="1" rIns="91425" wrap="square" tIns="45700">
            <a:normAutofit lnSpcReduction="10000"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Char char="▪"/>
            </a:pPr>
            <a:r>
              <a:rPr lang="fr-FR" sz="1600">
                <a:solidFill>
                  <a:srgbClr val="000000"/>
                </a:solidFill>
              </a:rPr>
              <a:t>Figure 8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fr-FR" sz="1600">
                <a:solidFill>
                  <a:srgbClr val="000000"/>
                </a:solidFill>
              </a:rPr>
              <a:t>Diffusion locale : Rapide dans les compartiments de 230 nm.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fr-FR" sz="1600">
                <a:solidFill>
                  <a:srgbClr val="000000"/>
                </a:solidFill>
              </a:rPr>
              <a:t>Diffusion macroscopique : Ralentissement dû aux sauts entre compartiments.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fr-FR" sz="1600">
                <a:solidFill>
                  <a:srgbClr val="000000"/>
                </a:solidFill>
              </a:rPr>
              <a:t>Modèle global :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fr-FR">
                <a:solidFill>
                  <a:srgbClr val="000000"/>
                </a:solidFill>
              </a:rPr>
              <a:t>Double compartimentation et pickets expliquent la diffusion ralentie des phospholipides dans les membranes cellulaires.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g3194d831154_0_46"/>
          <p:cNvSpPr txBox="1"/>
          <p:nvPr>
            <p:ph type="title"/>
          </p:nvPr>
        </p:nvSpPr>
        <p:spPr>
          <a:xfrm>
            <a:off x="904875" y="131025"/>
            <a:ext cx="6130800" cy="1072800"/>
          </a:xfrm>
          <a:prstGeom prst="rect">
            <a:avLst/>
          </a:prstGeom>
        </p:spPr>
        <p:txBody>
          <a:bodyPr anchorCtr="0" anchor="t" bIns="46800" lIns="180000" spcFirstLastPara="1" rIns="7200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000000"/>
                </a:solidFill>
              </a:rPr>
              <a:t>Synthèse et Importance</a:t>
            </a:r>
            <a:endParaRPr/>
          </a:p>
        </p:txBody>
      </p:sp>
      <p:sp>
        <p:nvSpPr>
          <p:cNvPr id="366" name="Google Shape;366;g3194d831154_0_46"/>
          <p:cNvSpPr txBox="1"/>
          <p:nvPr>
            <p:ph idx="12" type="sldNum"/>
          </p:nvPr>
        </p:nvSpPr>
        <p:spPr>
          <a:xfrm>
            <a:off x="8631238" y="195263"/>
            <a:ext cx="512700" cy="163500"/>
          </a:xfrm>
          <a:prstGeom prst="rect">
            <a:avLst/>
          </a:prstGeom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367" name="Google Shape;367;g3194d831154_0_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2000" y="652450"/>
            <a:ext cx="3579125" cy="3508411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g3194d831154_0_46"/>
          <p:cNvSpPr txBox="1"/>
          <p:nvPr/>
        </p:nvSpPr>
        <p:spPr>
          <a:xfrm>
            <a:off x="5152000" y="4251425"/>
            <a:ext cx="3843900" cy="4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Figure 8.</a:t>
            </a:r>
            <a:r>
              <a:rPr lang="fr-FR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Un modèle de double compartimentation pour la diffusion du DOPE.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1947098c9b_0_36"/>
          <p:cNvSpPr txBox="1"/>
          <p:nvPr>
            <p:ph idx="1" type="body"/>
          </p:nvPr>
        </p:nvSpPr>
        <p:spPr>
          <a:xfrm>
            <a:off x="904875" y="839976"/>
            <a:ext cx="7726500" cy="4170300"/>
          </a:xfrm>
          <a:prstGeom prst="rect">
            <a:avLst/>
          </a:prstGeom>
        </p:spPr>
        <p:txBody>
          <a:bodyPr anchorCtr="0" anchor="t" bIns="45700" lIns="180000" spcFirstLastPara="1" rIns="91425" wrap="square" tIns="45700">
            <a:normAutofit lnSpcReduction="20000"/>
          </a:bodyPr>
          <a:lstStyle/>
          <a:p>
            <a:pPr indent="0" lvl="0" marL="0" rtl="0" algn="just">
              <a:spcBef>
                <a:spcPts val="750"/>
              </a:spcBef>
              <a:spcAft>
                <a:spcPts val="0"/>
              </a:spcAft>
              <a:buNone/>
            </a:pPr>
            <a:r>
              <a:rPr lang="fr-FR"/>
              <a:t>•	</a:t>
            </a:r>
            <a:r>
              <a:rPr b="1" lang="fr-FR"/>
              <a:t>Ralentissement de la diffusion macroscopique:</a:t>
            </a:r>
            <a:endParaRPr b="1"/>
          </a:p>
          <a:p>
            <a:pPr indent="0" lvl="0" marL="0" rtl="0" algn="just">
              <a:spcBef>
                <a:spcPts val="750"/>
              </a:spcBef>
              <a:spcAft>
                <a:spcPts val="0"/>
              </a:spcAft>
              <a:buNone/>
            </a:pPr>
            <a:r>
              <a:rPr lang="fr-FR"/>
              <a:t>La diffusion globale est environ 20 fois plus lente que dans des membranes artificielles (LUVs), à cause des barrières structurales dans la membrane cellulaire</a:t>
            </a:r>
            <a:endParaRPr/>
          </a:p>
          <a:p>
            <a:pPr indent="0" lvl="0" marL="0" rtl="0" algn="just">
              <a:spcBef>
                <a:spcPts val="750"/>
              </a:spcBef>
              <a:spcAft>
                <a:spcPts val="0"/>
              </a:spcAft>
              <a:buNone/>
            </a:pPr>
            <a:r>
              <a:rPr lang="fr-FR"/>
              <a:t>•	</a:t>
            </a:r>
            <a:r>
              <a:rPr b="1" lang="fr-FR"/>
              <a:t>Diffusion par sauts des phospholipides:</a:t>
            </a:r>
            <a:endParaRPr b="1"/>
          </a:p>
          <a:p>
            <a:pPr indent="0" lvl="0" marL="0" rtl="0" algn="just">
              <a:spcBef>
                <a:spcPts val="750"/>
              </a:spcBef>
              <a:spcAft>
                <a:spcPts val="0"/>
              </a:spcAft>
              <a:buNone/>
            </a:pPr>
            <a:r>
              <a:rPr lang="fr-FR"/>
              <a:t>Les phospholipides, comme le DOPE, subissent une diffusion rapide dans des compartiments de 230 nm, avec des sauts se produisant toutes les 11 ms</a:t>
            </a:r>
            <a:endParaRPr/>
          </a:p>
          <a:p>
            <a:pPr indent="0" lvl="0" marL="0" rtl="0" algn="just">
              <a:spcBef>
                <a:spcPts val="750"/>
              </a:spcBef>
              <a:spcAft>
                <a:spcPts val="0"/>
              </a:spcAft>
              <a:buNone/>
            </a:pPr>
            <a:r>
              <a:rPr lang="fr-FR"/>
              <a:t>•	</a:t>
            </a:r>
            <a:r>
              <a:rPr b="1" lang="fr-FR"/>
              <a:t>Rôle des structures sous-jacentes:</a:t>
            </a:r>
            <a:endParaRPr b="1"/>
          </a:p>
          <a:p>
            <a:pPr indent="0" lvl="0" marL="0" rtl="0" algn="just">
              <a:spcBef>
                <a:spcPts val="750"/>
              </a:spcBef>
              <a:spcAft>
                <a:spcPts val="0"/>
              </a:spcAft>
              <a:buNone/>
            </a:pPr>
            <a:r>
              <a:rPr lang="fr-FR"/>
              <a:t>Les compartiments sont délimités par le cytosquelette d’actine, influençant fortement la mobilité des lipides, ce qui a été élucidé en appliquant divers traitements et en observant l’effet de ceux-ci sur la diffusion.</a:t>
            </a:r>
            <a:endParaRPr/>
          </a:p>
          <a:p>
            <a:pPr indent="0" lvl="0" marL="0" rtl="0" algn="just">
              <a:spcBef>
                <a:spcPts val="750"/>
              </a:spcBef>
              <a:spcAft>
                <a:spcPts val="0"/>
              </a:spcAft>
              <a:buNone/>
            </a:pPr>
            <a:r>
              <a:rPr lang="fr-FR"/>
              <a:t>•	</a:t>
            </a:r>
            <a:r>
              <a:rPr b="1" lang="fr-FR"/>
              <a:t>Modèle des pickets </a:t>
            </a:r>
            <a:endParaRPr b="1"/>
          </a:p>
          <a:p>
            <a:pPr indent="0" lvl="0" marL="0" rtl="0" algn="just">
              <a:spcBef>
                <a:spcPts val="750"/>
              </a:spcBef>
              <a:spcAft>
                <a:spcPts val="0"/>
              </a:spcAft>
              <a:buNone/>
            </a:pPr>
            <a:r>
              <a:rPr lang="fr-FR"/>
              <a:t>Des protéines transmembranaires qui </a:t>
            </a:r>
            <a:r>
              <a:rPr lang="fr-FR"/>
              <a:t>compartimentent</a:t>
            </a:r>
            <a:r>
              <a:rPr lang="fr-FR"/>
              <a:t> la membrane et </a:t>
            </a:r>
            <a:r>
              <a:rPr lang="fr-FR"/>
              <a:t>ralentissent</a:t>
            </a:r>
            <a:r>
              <a:rPr lang="fr-FR"/>
              <a:t> les lipides de manière dynamique.</a:t>
            </a:r>
            <a:endParaRPr/>
          </a:p>
        </p:txBody>
      </p:sp>
      <p:sp>
        <p:nvSpPr>
          <p:cNvPr id="375" name="Google Shape;375;g31947098c9b_0_36"/>
          <p:cNvSpPr txBox="1"/>
          <p:nvPr>
            <p:ph type="title"/>
          </p:nvPr>
        </p:nvSpPr>
        <p:spPr>
          <a:xfrm>
            <a:off x="904875" y="131029"/>
            <a:ext cx="3667200" cy="482100"/>
          </a:xfrm>
          <a:prstGeom prst="rect">
            <a:avLst/>
          </a:prstGeom>
        </p:spPr>
        <p:txBody>
          <a:bodyPr anchorCtr="0" anchor="t" bIns="46800" lIns="180000" spcFirstLastPara="1" rIns="72000" wrap="square" tIns="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Conclusion</a:t>
            </a:r>
            <a:endParaRPr/>
          </a:p>
        </p:txBody>
      </p:sp>
      <p:sp>
        <p:nvSpPr>
          <p:cNvPr id="376" name="Google Shape;376;g31947098c9b_0_36"/>
          <p:cNvSpPr txBox="1"/>
          <p:nvPr>
            <p:ph idx="12" type="sldNum"/>
          </p:nvPr>
        </p:nvSpPr>
        <p:spPr>
          <a:xfrm>
            <a:off x="8631238" y="195263"/>
            <a:ext cx="512700" cy="163500"/>
          </a:xfrm>
          <a:prstGeom prst="rect">
            <a:avLst/>
          </a:prstGeom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1947098c9b_0_29"/>
          <p:cNvSpPr txBox="1"/>
          <p:nvPr>
            <p:ph idx="1" type="body"/>
          </p:nvPr>
        </p:nvSpPr>
        <p:spPr>
          <a:xfrm>
            <a:off x="498000" y="1040972"/>
            <a:ext cx="8148000" cy="3386700"/>
          </a:xfrm>
          <a:prstGeom prst="rect">
            <a:avLst/>
          </a:prstGeom>
        </p:spPr>
        <p:txBody>
          <a:bodyPr anchorCtr="0" anchor="t" bIns="45700" lIns="180000" spcFirstLastPara="1" rIns="91425" wrap="square" tIns="45700">
            <a:normAutofit fontScale="92500" lnSpcReduction="20000"/>
          </a:bodyPr>
          <a:lstStyle/>
          <a:p>
            <a:pPr indent="0" lvl="0" marL="0" rtl="0" algn="just">
              <a:spcBef>
                <a:spcPts val="750"/>
              </a:spcBef>
              <a:spcAft>
                <a:spcPts val="0"/>
              </a:spcAft>
              <a:buNone/>
            </a:pPr>
            <a:r>
              <a:rPr lang="fr-FR"/>
              <a:t>La membrane cellulaire est un environnement hautement structuré et compartimenté, facilitant une organisation locale des lipides et des protéines</a:t>
            </a:r>
            <a:endParaRPr/>
          </a:p>
          <a:p>
            <a:pPr indent="0" lvl="0" marL="0" rtl="0" algn="just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spcBef>
                <a:spcPts val="750"/>
              </a:spcBef>
              <a:spcAft>
                <a:spcPts val="0"/>
              </a:spcAft>
              <a:buNone/>
            </a:pPr>
            <a:r>
              <a:rPr lang="fr-FR"/>
              <a:t>Cette compartimentation membranaire est essentielle pour la signalisation cellulaire, car elle permet un contrôle précis de la localisation des récepteurs, enzymes, et lipides nécessaires à la réponse cellulaire</a:t>
            </a:r>
            <a:endParaRPr/>
          </a:p>
          <a:p>
            <a:pPr indent="0" lvl="0" marL="0" rtl="0" algn="just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spcBef>
                <a:spcPts val="750"/>
              </a:spcBef>
              <a:spcAft>
                <a:spcPts val="0"/>
              </a:spcAft>
              <a:buNone/>
            </a:pPr>
            <a:r>
              <a:rPr lang="fr-FR"/>
              <a:t>Comprendre la compartimentation membranaire peut aider à identifier des cibles thérapeutiques pour des maladies impliquant des dysfonctionnements de la membrane, comme le cancer, les maladies neurodégénératives ou les infections virales et ainsi faciliter la délivrance des médicaments</a:t>
            </a:r>
            <a:endParaRPr/>
          </a:p>
          <a:p>
            <a:pPr indent="0" lvl="0" marL="0" rtl="0" algn="just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spcBef>
                <a:spcPts val="750"/>
              </a:spcBef>
              <a:spcAft>
                <a:spcPts val="0"/>
              </a:spcAft>
              <a:buNone/>
            </a:pPr>
            <a:r>
              <a:rPr lang="fr-FR"/>
              <a:t>Les résultats pourraient inspirer la conception de membranes artificielles ou de nanoparticules biomimétiques capables de reproduire la dynamique membranaire des cellules</a:t>
            </a:r>
            <a:endParaRPr/>
          </a:p>
        </p:txBody>
      </p:sp>
      <p:sp>
        <p:nvSpPr>
          <p:cNvPr id="383" name="Google Shape;383;g31947098c9b_0_29"/>
          <p:cNvSpPr txBox="1"/>
          <p:nvPr>
            <p:ph type="title"/>
          </p:nvPr>
        </p:nvSpPr>
        <p:spPr>
          <a:xfrm>
            <a:off x="904875" y="131025"/>
            <a:ext cx="3965400" cy="646800"/>
          </a:xfrm>
          <a:prstGeom prst="rect">
            <a:avLst/>
          </a:prstGeom>
        </p:spPr>
        <p:txBody>
          <a:bodyPr anchorCtr="0" anchor="t" bIns="46800" lIns="180000" spcFirstLastPara="1" rIns="7200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Message à retenir </a:t>
            </a:r>
            <a:endParaRPr/>
          </a:p>
        </p:txBody>
      </p:sp>
      <p:sp>
        <p:nvSpPr>
          <p:cNvPr id="384" name="Google Shape;384;g31947098c9b_0_29"/>
          <p:cNvSpPr txBox="1"/>
          <p:nvPr>
            <p:ph idx="12" type="sldNum"/>
          </p:nvPr>
        </p:nvSpPr>
        <p:spPr>
          <a:xfrm>
            <a:off x="8631238" y="195263"/>
            <a:ext cx="512700" cy="163500"/>
          </a:xfrm>
          <a:prstGeom prst="rect">
            <a:avLst/>
          </a:prstGeom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"/>
          <p:cNvSpPr txBox="1"/>
          <p:nvPr>
            <p:ph idx="1" type="body"/>
          </p:nvPr>
        </p:nvSpPr>
        <p:spPr>
          <a:xfrm>
            <a:off x="790575" y="656812"/>
            <a:ext cx="7726363" cy="920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0000" spcFirstLastPara="1" rIns="91425" wrap="square" tIns="45700">
            <a:normAutofit fontScale="92500" lnSpcReduction="10000"/>
          </a:bodyPr>
          <a:lstStyle/>
          <a:p>
            <a:pPr indent="-171478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0000"/>
              <a:buChar char="▪"/>
            </a:pPr>
            <a:r>
              <a:rPr lang="fr-FR" sz="1900">
                <a:latin typeface="Calibri"/>
                <a:ea typeface="Calibri"/>
                <a:cs typeface="Calibri"/>
                <a:sym typeface="Calibri"/>
              </a:rPr>
              <a:t>Modèle : bicouche lipidique fluide où flottent les protéines.</a:t>
            </a:r>
            <a:endParaRPr/>
          </a:p>
          <a:p>
            <a:pPr indent="-171478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ct val="90000"/>
              <a:buChar char="▪"/>
            </a:pPr>
            <a:r>
              <a:rPr lang="fr-FR" sz="1900">
                <a:latin typeface="Calibri"/>
                <a:ea typeface="Calibri"/>
                <a:cs typeface="Calibri"/>
                <a:sym typeface="Calibri"/>
              </a:rPr>
              <a:t>Limites : diffusion ralentie inexpliquée dans les membranes cellulaires d’un facteur de 5 à 100 par rapport aux membranes artificielles</a:t>
            </a:r>
            <a:endParaRPr/>
          </a:p>
          <a:p>
            <a:pPr indent="-76295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ct val="90000"/>
              <a:buNone/>
            </a:pPr>
            <a:r>
              <a:t/>
            </a:r>
            <a:endParaRPr/>
          </a:p>
        </p:txBody>
      </p:sp>
      <p:sp>
        <p:nvSpPr>
          <p:cNvPr id="146" name="Google Shape;146;p3"/>
          <p:cNvSpPr txBox="1"/>
          <p:nvPr>
            <p:ph type="title"/>
          </p:nvPr>
        </p:nvSpPr>
        <p:spPr>
          <a:xfrm>
            <a:off x="904875" y="131025"/>
            <a:ext cx="7988400" cy="6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180000" spcFirstLastPara="1" rIns="72000" wrap="square" tIns="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ibre Franklin"/>
              <a:buNone/>
            </a:pPr>
            <a:r>
              <a:rPr lang="fr-FR"/>
              <a:t>Le modèle de la mosaïque fluide (1972)</a:t>
            </a:r>
            <a:br>
              <a:rPr lang="fr-FR" sz="1800"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47" name="Google Shape;147;p3"/>
          <p:cNvSpPr txBox="1"/>
          <p:nvPr>
            <p:ph idx="12" type="sldNum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descr="Fluid Mosaic Model - Definition, Structure &amp; Functions" id="148" name="Google Shape;148;p3"/>
          <p:cNvPicPr preferRelativeResize="0"/>
          <p:nvPr/>
        </p:nvPicPr>
        <p:blipFill rotWithShape="1">
          <a:blip r:embed="rId3">
            <a:alphaModFix/>
          </a:blip>
          <a:srcRect b="0" l="0" r="7122" t="0"/>
          <a:stretch/>
        </p:blipFill>
        <p:spPr>
          <a:xfrm>
            <a:off x="1697144" y="1577252"/>
            <a:ext cx="5749712" cy="290943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"/>
          <p:cNvSpPr txBox="1"/>
          <p:nvPr/>
        </p:nvSpPr>
        <p:spPr>
          <a:xfrm>
            <a:off x="2045548" y="4635699"/>
            <a:ext cx="5749712" cy="281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fr-FR" sz="1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Illustration du modèle de la mosaïque fluide proposé par Singer et Nicolson (1972).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"/>
          <p:cNvSpPr txBox="1"/>
          <p:nvPr>
            <p:ph idx="1" type="body"/>
          </p:nvPr>
        </p:nvSpPr>
        <p:spPr>
          <a:xfrm>
            <a:off x="480054" y="3968794"/>
            <a:ext cx="8404861" cy="8699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0000" spcFirstLastPara="1" rIns="91425" wrap="square" tIns="45700">
            <a:normAutofit fontScale="25000" lnSpcReduction="20000"/>
          </a:bodyPr>
          <a:lstStyle/>
          <a:p>
            <a:pPr indent="0" lvl="0" marL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41580"/>
              <a:buNone/>
            </a:pPr>
            <a:r>
              <a:rPr b="1" lang="fr-FR" sz="7400">
                <a:latin typeface="Calibri"/>
                <a:ea typeface="Calibri"/>
                <a:cs typeface="Calibri"/>
                <a:sym typeface="Calibri"/>
              </a:rPr>
              <a:t>Pourquoi cette diffusion est-elle plus lente dans les membranes cellulaires que dans les membranes artificielles?</a:t>
            </a:r>
            <a:endParaRPr/>
          </a:p>
          <a:p>
            <a:pPr indent="-138017" lvl="0" marL="171450" rtl="0" algn="ctr">
              <a:lnSpc>
                <a:spcPct val="90000"/>
              </a:lnSpc>
              <a:spcBef>
                <a:spcPts val="1550"/>
              </a:spcBef>
              <a:spcAft>
                <a:spcPts val="0"/>
              </a:spcAft>
              <a:buSzPct val="90000"/>
              <a:buNone/>
            </a:pPr>
            <a:r>
              <a:t/>
            </a:r>
            <a:endParaRPr/>
          </a:p>
        </p:txBody>
      </p:sp>
      <p:sp>
        <p:nvSpPr>
          <p:cNvPr id="156" name="Google Shape;156;p4"/>
          <p:cNvSpPr txBox="1"/>
          <p:nvPr>
            <p:ph type="title"/>
          </p:nvPr>
        </p:nvSpPr>
        <p:spPr>
          <a:xfrm>
            <a:off x="904875" y="131032"/>
            <a:ext cx="6772634" cy="64042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180000" spcFirstLastPara="1" rIns="72000" wrap="square" tIns="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ibre Franklin"/>
              <a:buNone/>
            </a:pPr>
            <a:r>
              <a:rPr lang="fr-FR"/>
              <a:t>Une question irrésolue</a:t>
            </a:r>
            <a:br>
              <a:rPr lang="fr-FR" sz="1800">
                <a:latin typeface="Calibri"/>
                <a:ea typeface="Calibri"/>
                <a:cs typeface="Calibri"/>
                <a:sym typeface="Calibri"/>
              </a:rPr>
            </a:br>
            <a:br>
              <a:rPr lang="fr-FR" sz="1800"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57" name="Google Shape;157;p4"/>
          <p:cNvSpPr txBox="1"/>
          <p:nvPr>
            <p:ph idx="12" type="sldNum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graphicFrame>
        <p:nvGraphicFramePr>
          <p:cNvPr id="158" name="Google Shape;158;p4"/>
          <p:cNvGraphicFramePr/>
          <p:nvPr/>
        </p:nvGraphicFramePr>
        <p:xfrm>
          <a:off x="342899" y="77145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{B7871F35-60B7-4AAC-8C78-C6B669B803B7}</a:tableStyleId>
              </a:tblPr>
              <a:tblGrid>
                <a:gridCol w="1220300"/>
                <a:gridCol w="1220300"/>
                <a:gridCol w="1220300"/>
                <a:gridCol w="1220300"/>
                <a:gridCol w="1220300"/>
                <a:gridCol w="1220300"/>
                <a:gridCol w="12203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fr-FR" sz="1350" u="none" cap="none" strike="noStrike"/>
                        <a:t>Type de membrane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fr-FR" sz="1350" u="none" cap="none" strike="noStrike"/>
                        <a:t>Membrane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fr-FR" sz="1350" u="none" cap="none" strike="noStrike"/>
                        <a:t>Lipide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fr-FR" sz="1350" u="none" cap="none" strike="noStrike"/>
                        <a:t>Méthode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Arial"/>
                        <a:buNone/>
                      </a:pPr>
                      <a:r>
                        <a:rPr lang="fr-FR" sz="1350" u="none" cap="none" strike="noStrike"/>
                        <a:t>Coefficient de diffusion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fr-FR" sz="1350" u="none" cap="none" strike="noStrike"/>
                        <a:t>Température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fr-FR" sz="1350" u="none" cap="none" strike="noStrike"/>
                        <a:t>Référence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fr-FR" sz="1350" u="none" cap="none" strike="noStrike"/>
                        <a:t>Artificielle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fr-FR" sz="1350" u="none" cap="none" strike="noStrike"/>
                        <a:t>POPE:POPC  7:3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fr-FR" sz="1350" u="none" cap="none" strike="noStrike"/>
                        <a:t>TRITC(Cy5)-DPPE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fr-FR" sz="1350" u="none" cap="none" strike="noStrike"/>
                        <a:t>SFD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b="1" lang="fr-FR" sz="1350" u="none" cap="none" strike="noStrike"/>
                        <a:t>20.6</a:t>
                      </a:r>
                      <a:r>
                        <a:rPr lang="fr-FR" sz="1350" u="none" cap="none" strike="noStrike"/>
                        <a:t> (±0.9)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fr-FR" sz="1350" u="none" cap="none" strike="noStrike"/>
                        <a:t>23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fr-FR" sz="1350" u="none" cap="none" strike="noStrike"/>
                        <a:t>Sonnleitner et al. (1999)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fr-FR" sz="1350" u="none" cap="none" strike="noStrike"/>
                        <a:t>Artificielle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fr-FR" sz="1350" u="none" cap="none" strike="noStrike"/>
                        <a:t>100% EYPC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fr-FR" sz="1350" u="none" cap="none" strike="noStrike"/>
                        <a:t>EYPC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fr-FR" sz="1350" u="none" cap="none" strike="noStrike"/>
                        <a:t>NMR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b="1" lang="fr-FR" sz="1350" u="none" cap="none" strike="noStrike"/>
                        <a:t>5</a:t>
                      </a:r>
                      <a:r>
                        <a:rPr lang="fr-FR" sz="1350" u="none" cap="none" strike="noStrike"/>
                        <a:t> (±2)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fr-FR" sz="1350" u="none" cap="none" strike="noStrike"/>
                        <a:t>35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fr-FR" sz="1350" u="none" cap="none" strike="noStrike"/>
                        <a:t>Lindblom et al. (1981)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fr-FR" sz="1350" u="none" cap="none" strike="noStrike"/>
                        <a:t>Cellulaire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fr-FR" sz="1350" u="none" cap="none" strike="noStrike"/>
                        <a:t>HASM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fr-FR" sz="1350" u="none" cap="none" strike="noStrike"/>
                        <a:t>Cy5-DMPE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fr-FR" sz="1350" u="none" cap="none" strike="noStrike"/>
                        <a:t>SFD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b="1" lang="fr-FR" sz="1350" u="none" cap="none" strike="noStrike"/>
                        <a:t>0.6</a:t>
                      </a:r>
                      <a:r>
                        <a:rPr lang="fr-FR" sz="1350" u="none" cap="none" strike="noStrike"/>
                        <a:t> (±0.04)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fr-FR" sz="1350" u="none" cap="none" strike="noStrike"/>
                        <a:t>RT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fr-FR" sz="1350" u="none" cap="none" strike="noStrike"/>
                        <a:t>Schu¨tz et al. (2000)</a:t>
                      </a:r>
                      <a:endParaRPr sz="135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fr-FR" sz="1350" u="none" cap="none" strike="noStrike"/>
                        <a:t>Cellulaire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fr-FR" sz="1350" u="none" cap="none" strike="noStrike"/>
                        <a:t>NRK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fr-FR" sz="1350" u="none" cap="none" strike="noStrike"/>
                        <a:t>Cy3-DOPE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fr-FR" sz="1350" u="none" cap="none" strike="noStrike"/>
                        <a:t>SFVI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b="1" lang="fr-FR" sz="1350" u="none" cap="none" strike="noStrike"/>
                        <a:t>0.41 </a:t>
                      </a:r>
                      <a:r>
                        <a:rPr lang="fr-FR" sz="1350" u="none" cap="none" strike="noStrike"/>
                        <a:t>(±0.13)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fr-FR" sz="1350" u="none" cap="none" strike="noStrike"/>
                        <a:t>37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fr-FR" sz="1350" u="none" cap="none" strike="noStrike"/>
                        <a:t>Fujiwara et al. (2002)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59" name="Google Shape;159;p4"/>
          <p:cNvSpPr txBox="1"/>
          <p:nvPr/>
        </p:nvSpPr>
        <p:spPr>
          <a:xfrm>
            <a:off x="541014" y="3394309"/>
            <a:ext cx="832104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r-FR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Murase, K., Fujiwara, T., Umemura, Y., Suzuki, K., Iino, R., Yamashita, H., Saito, M., Murakoshi, H., Ritchie, K., &amp; Kusumi, A. (2004). Ultrafine membrane compartments for molecular diffusion as revealed by single molecule techniques. </a:t>
            </a:r>
            <a:r>
              <a:rPr b="0" i="1" lang="fr-FR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Biophysical Journal, 86</a:t>
            </a:r>
            <a:r>
              <a:rPr b="0" i="0" lang="fr-FR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(6), 4075–4093.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/>
          <p:cNvSpPr txBox="1"/>
          <p:nvPr>
            <p:ph idx="1" type="body"/>
          </p:nvPr>
        </p:nvSpPr>
        <p:spPr>
          <a:xfrm>
            <a:off x="708818" y="822569"/>
            <a:ext cx="7726363" cy="14652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0000" spcFirstLastPara="1" rIns="91425" wrap="square" tIns="45700">
            <a:normAutofit lnSpcReduction="10000"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70"/>
              <a:buChar char="▪"/>
            </a:pPr>
            <a:r>
              <a:rPr lang="fr-FR" sz="2300">
                <a:latin typeface="Calibri"/>
                <a:ea typeface="Calibri"/>
                <a:cs typeface="Calibri"/>
                <a:sym typeface="Calibri"/>
              </a:rPr>
              <a:t>Radeaux lipidiques : microdomaines enrichis en cholestérol/sphingolipides.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70"/>
              <a:buChar char="▪"/>
            </a:pPr>
            <a:r>
              <a:rPr lang="fr-FR" sz="2300">
                <a:latin typeface="Calibri"/>
                <a:ea typeface="Calibri"/>
                <a:cs typeface="Calibri"/>
                <a:sym typeface="Calibri"/>
              </a:rPr>
              <a:t>Protéines transmembranaires : interaction avec les lipides.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70"/>
              <a:buChar char="▪"/>
            </a:pPr>
            <a:r>
              <a:rPr lang="fr-FR" sz="2300">
                <a:latin typeface="Calibri"/>
                <a:ea typeface="Calibri"/>
                <a:cs typeface="Calibri"/>
                <a:sym typeface="Calibri"/>
              </a:rPr>
              <a:t>Cytosquelette d’actine : barrière physique ou effet indirect.</a:t>
            </a:r>
            <a:endParaRPr/>
          </a:p>
          <a:p>
            <a:pPr indent="-68579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20"/>
              <a:buNone/>
            </a:pPr>
            <a:r>
              <a:t/>
            </a:r>
            <a:endParaRPr/>
          </a:p>
        </p:txBody>
      </p:sp>
      <p:sp>
        <p:nvSpPr>
          <p:cNvPr id="165" name="Google Shape;165;p5"/>
          <p:cNvSpPr txBox="1"/>
          <p:nvPr>
            <p:ph type="title"/>
          </p:nvPr>
        </p:nvSpPr>
        <p:spPr>
          <a:xfrm>
            <a:off x="904875" y="131032"/>
            <a:ext cx="6772634" cy="64042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180000" spcFirstLastPara="1" rIns="7200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</a:pPr>
            <a:r>
              <a:rPr lang="fr-FR"/>
              <a:t>Trois hypothèses majeures</a:t>
            </a:r>
            <a:endParaRPr/>
          </a:p>
        </p:txBody>
      </p:sp>
      <p:sp>
        <p:nvSpPr>
          <p:cNvPr id="166" name="Google Shape;166;p5"/>
          <p:cNvSpPr txBox="1"/>
          <p:nvPr>
            <p:ph idx="12" type="sldNum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167" name="Google Shape;16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9816" y="2287839"/>
            <a:ext cx="4319201" cy="255120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5"/>
          <p:cNvSpPr txBox="1"/>
          <p:nvPr/>
        </p:nvSpPr>
        <p:spPr>
          <a:xfrm>
            <a:off x="3394288" y="4857026"/>
            <a:ext cx="5749712" cy="281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fr-FR" sz="1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Illustration d’un radeau lipidique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 txBox="1"/>
          <p:nvPr>
            <p:ph idx="1" type="body"/>
          </p:nvPr>
        </p:nvSpPr>
        <p:spPr>
          <a:xfrm>
            <a:off x="392518" y="1421296"/>
            <a:ext cx="5425200" cy="3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0000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20"/>
              <a:buChar char="▪"/>
            </a:pPr>
            <a:r>
              <a:rPr lang="fr-FR" sz="1800"/>
              <a:t>Étude innovante </a:t>
            </a:r>
            <a:r>
              <a:rPr lang="fr-FR"/>
              <a:t>explorant</a:t>
            </a:r>
            <a:r>
              <a:rPr lang="fr-FR" sz="1800"/>
              <a:t> la diffusion des phospholipides.</a:t>
            </a:r>
            <a:endParaRPr/>
          </a:p>
          <a:p>
            <a:pPr indent="-68579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20"/>
              <a:buNone/>
            </a:pPr>
            <a:r>
              <a:t/>
            </a:r>
            <a:endParaRPr sz="1500"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20"/>
              <a:buChar char="▪"/>
            </a:pPr>
            <a:r>
              <a:rPr lang="fr-FR" sz="1800"/>
              <a:t>Les auteurs se concentrent sur le phospholipide DOPE (1,2-dioleoyl-sn-glycero-3-phosphoethanolamine)</a:t>
            </a:r>
            <a:endParaRPr/>
          </a:p>
          <a:p>
            <a:pPr indent="-68579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20"/>
              <a:buNone/>
            </a:pPr>
            <a:r>
              <a:t/>
            </a:r>
            <a:endParaRPr sz="1500"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20"/>
              <a:buChar char="▪"/>
            </a:pPr>
            <a:r>
              <a:rPr lang="fr-FR" sz="1800"/>
              <a:t>Hypothèse de compartimentation membranaire des phospholipides avant de “sauter” vers d’autres compartiments voisins.</a:t>
            </a:r>
            <a:endParaRPr/>
          </a:p>
          <a:p>
            <a:pPr indent="-68579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20"/>
              <a:buNone/>
            </a:pPr>
            <a:r>
              <a:t/>
            </a:r>
            <a:endParaRPr/>
          </a:p>
        </p:txBody>
      </p:sp>
      <p:sp>
        <p:nvSpPr>
          <p:cNvPr id="174" name="Google Shape;174;p6"/>
          <p:cNvSpPr txBox="1"/>
          <p:nvPr>
            <p:ph type="title"/>
          </p:nvPr>
        </p:nvSpPr>
        <p:spPr>
          <a:xfrm>
            <a:off x="904875" y="131032"/>
            <a:ext cx="7726363" cy="107275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180000" spcFirstLastPara="1" rIns="7200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ibre Franklin"/>
              <a:buNone/>
            </a:pPr>
            <a:r>
              <a:rPr lang="fr-FR" sz="2900"/>
              <a:t>Article « Phospholipids undergo hop diffusion in compartmentalized cell membrane »</a:t>
            </a:r>
            <a:endParaRPr/>
          </a:p>
        </p:txBody>
      </p:sp>
      <p:sp>
        <p:nvSpPr>
          <p:cNvPr id="175" name="Google Shape;175;p6"/>
          <p:cNvSpPr txBox="1"/>
          <p:nvPr>
            <p:ph idx="12" type="sldNum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descr="Sketch of various diffusive behaviors in a membrane dependent on the... |  Download Scientific Diagram" id="176" name="Google Shape;176;p6"/>
          <p:cNvPicPr preferRelativeResize="0"/>
          <p:nvPr/>
        </p:nvPicPr>
        <p:blipFill rotWithShape="1">
          <a:blip r:embed="rId3">
            <a:alphaModFix/>
          </a:blip>
          <a:srcRect b="0" l="77764" r="0" t="0"/>
          <a:stretch/>
        </p:blipFill>
        <p:spPr>
          <a:xfrm>
            <a:off x="6487122" y="1563709"/>
            <a:ext cx="1917596" cy="2475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"/>
          <p:cNvSpPr txBox="1"/>
          <p:nvPr>
            <p:ph type="title"/>
          </p:nvPr>
        </p:nvSpPr>
        <p:spPr>
          <a:xfrm>
            <a:off x="904875" y="131032"/>
            <a:ext cx="7726363" cy="107275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180000" spcFirstLastPara="1" rIns="7200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ibre Franklin"/>
              <a:buNone/>
            </a:pPr>
            <a:r>
              <a:rPr lang="fr-FR" sz="2900"/>
              <a:t>But de l’étude</a:t>
            </a:r>
            <a:endParaRPr/>
          </a:p>
        </p:txBody>
      </p:sp>
      <p:sp>
        <p:nvSpPr>
          <p:cNvPr id="182" name="Google Shape;182;p7"/>
          <p:cNvSpPr txBox="1"/>
          <p:nvPr>
            <p:ph idx="12" type="sldNum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222570" y="589157"/>
            <a:ext cx="8698800" cy="258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Identifier les facteurs ralentissant la diffusion dans les membranes cellulaires 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Matrice extracellulaire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Protéines transmembranaires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Cytosquelette d’actine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Étudier le mouvement d’une molécule unique : DOPE.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fr-F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Proposer un modèle expliquant l’organisation de la diffusion dans les membranes.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18:1 (Δ9-Cis) PE (DOPE) | 4004-05-1 | Avanti" id="184" name="Google Shape;18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777" y="3404811"/>
            <a:ext cx="7953283" cy="1405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"/>
          <p:cNvSpPr txBox="1"/>
          <p:nvPr>
            <p:ph type="title"/>
          </p:nvPr>
        </p:nvSpPr>
        <p:spPr>
          <a:xfrm>
            <a:off x="4828699" y="890019"/>
            <a:ext cx="4058920" cy="1793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180000" spcFirstLastPara="1" rIns="7200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"/>
              <a:buNone/>
            </a:pPr>
            <a:r>
              <a:rPr lang="fr-FR"/>
              <a:t>Méthodes</a:t>
            </a:r>
            <a:endParaRPr/>
          </a:p>
        </p:txBody>
      </p:sp>
      <p:pic>
        <p:nvPicPr>
          <p:cNvPr id="190" name="Google Shape;190;p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4351" r="14351" t="0"/>
          <a:stretch/>
        </p:blipFill>
        <p:spPr>
          <a:xfrm>
            <a:off x="904875" y="0"/>
            <a:ext cx="36671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8"/>
          <p:cNvSpPr txBox="1"/>
          <p:nvPr>
            <p:ph idx="12" type="sldNum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"/>
          <p:cNvSpPr txBox="1"/>
          <p:nvPr>
            <p:ph type="title"/>
          </p:nvPr>
        </p:nvSpPr>
        <p:spPr>
          <a:xfrm>
            <a:off x="904875" y="131025"/>
            <a:ext cx="84747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180000" spcFirstLastPara="1" rIns="72000" wrap="square" tIns="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ibre Franklin"/>
              <a:buNone/>
            </a:pPr>
            <a:r>
              <a:rPr lang="fr-FR" sz="2900"/>
              <a:t>Suivi de particules uniques (SPT - Single Particle Tracking)</a:t>
            </a:r>
            <a:br>
              <a:rPr lang="fr-FR" sz="1800">
                <a:latin typeface="Calibri"/>
                <a:ea typeface="Calibri"/>
                <a:cs typeface="Calibri"/>
                <a:sym typeface="Calibri"/>
              </a:rPr>
            </a:br>
            <a:endParaRPr sz="2900"/>
          </a:p>
        </p:txBody>
      </p:sp>
      <p:sp>
        <p:nvSpPr>
          <p:cNvPr id="198" name="Google Shape;198;p9"/>
          <p:cNvSpPr txBox="1"/>
          <p:nvPr>
            <p:ph idx="12" type="sldNum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99" name="Google Shape;199;p9"/>
          <p:cNvSpPr/>
          <p:nvPr/>
        </p:nvSpPr>
        <p:spPr>
          <a:xfrm>
            <a:off x="323102" y="700929"/>
            <a:ext cx="5887800" cy="42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Principe général :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Technique permettant d’observer en temps réel les déplacements et interactions de molécules ou particules individuelles.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Avantage :</a:t>
            </a:r>
            <a:r>
              <a:rPr b="0" i="0" lang="fr-F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Révèle des hétérogénéités et dynamiques nanométriques souvent masquées dans des approches d’ensemble.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Fondement :</a:t>
            </a:r>
            <a:r>
              <a:rPr b="0" i="0" lang="fr-F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Repose sur le marquage optique des molécules d’intérêt.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Objectif :</a:t>
            </a:r>
            <a:r>
              <a:rPr b="0" i="0" lang="fr-F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Étudier les dynamiques moléculaires dans des contextes complexes comme les membranes cellulaires.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defined" id="200" name="Google Shape;20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27166" y="1495309"/>
            <a:ext cx="2760453" cy="290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2019-04-02T06:24:35Z</dcterms:created>
  <dc:creator>Utilisateur Microsoft Office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0x0101001BFC127AB4946248A5685C1F92D54FFE</vt:lpwstr>
  </property>
</Properties>
</file>